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14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i-FI"/>
              <a:t>Muokkaa ots. perustyyl. napsautt.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A8209955-15E3-4366-B7E6-DFA55A203CC1}" type="datetimeFigureOut">
              <a:rPr lang="fi-FI" smtClean="0"/>
              <a:t>24.8.2023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A73FF7D-EAA6-4933-A5C5-3B3C8E85EF9E}" type="slidenum">
              <a:rPr lang="fi-FI" smtClean="0"/>
              <a:t>‹#›</a:t>
            </a:fld>
            <a:endParaRPr lang="fi-FI"/>
          </a:p>
        </p:txBody>
      </p:sp>
    </p:spTree>
    <p:extLst>
      <p:ext uri="{BB962C8B-B14F-4D97-AF65-F5344CB8AC3E}">
        <p14:creationId xmlns:p14="http://schemas.microsoft.com/office/powerpoint/2010/main" val="2741984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A8209955-15E3-4366-B7E6-DFA55A203CC1}" type="datetimeFigureOut">
              <a:rPr lang="fi-FI" smtClean="0"/>
              <a:t>24.8.2023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A73FF7D-EAA6-4933-A5C5-3B3C8E85EF9E}" type="slidenum">
              <a:rPr lang="fi-FI" smtClean="0"/>
              <a:t>‹#›</a:t>
            </a:fld>
            <a:endParaRPr lang="fi-FI"/>
          </a:p>
        </p:txBody>
      </p:sp>
    </p:spTree>
    <p:extLst>
      <p:ext uri="{BB962C8B-B14F-4D97-AF65-F5344CB8AC3E}">
        <p14:creationId xmlns:p14="http://schemas.microsoft.com/office/powerpoint/2010/main" val="372839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A8209955-15E3-4366-B7E6-DFA55A203CC1}" type="datetimeFigureOut">
              <a:rPr lang="fi-FI" smtClean="0"/>
              <a:t>24.8.2023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A73FF7D-EAA6-4933-A5C5-3B3C8E85EF9E}" type="slidenum">
              <a:rPr lang="fi-FI" smtClean="0"/>
              <a:t>‹#›</a:t>
            </a:fld>
            <a:endParaRPr lang="fi-FI"/>
          </a:p>
        </p:txBody>
      </p:sp>
    </p:spTree>
    <p:extLst>
      <p:ext uri="{BB962C8B-B14F-4D97-AF65-F5344CB8AC3E}">
        <p14:creationId xmlns:p14="http://schemas.microsoft.com/office/powerpoint/2010/main" val="351501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A8209955-15E3-4366-B7E6-DFA55A203CC1}" type="datetimeFigureOut">
              <a:rPr lang="fi-FI" smtClean="0"/>
              <a:t>24.8.2023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A73FF7D-EAA6-4933-A5C5-3B3C8E85EF9E}" type="slidenum">
              <a:rPr lang="fi-FI" smtClean="0"/>
              <a:t>‹#›</a:t>
            </a:fld>
            <a:endParaRPr lang="fi-FI"/>
          </a:p>
        </p:txBody>
      </p:sp>
    </p:spTree>
    <p:extLst>
      <p:ext uri="{BB962C8B-B14F-4D97-AF65-F5344CB8AC3E}">
        <p14:creationId xmlns:p14="http://schemas.microsoft.com/office/powerpoint/2010/main" val="306251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i-FI"/>
              <a:t>Muokkaa ots. perustyyl. napsautt.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A8209955-15E3-4366-B7E6-DFA55A203CC1}" type="datetimeFigureOut">
              <a:rPr lang="fi-FI" smtClean="0"/>
              <a:t>24.8.2023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A73FF7D-EAA6-4933-A5C5-3B3C8E85EF9E}" type="slidenum">
              <a:rPr lang="fi-FI" smtClean="0"/>
              <a:t>‹#›</a:t>
            </a:fld>
            <a:endParaRPr lang="fi-FI"/>
          </a:p>
        </p:txBody>
      </p:sp>
    </p:spTree>
    <p:extLst>
      <p:ext uri="{BB962C8B-B14F-4D97-AF65-F5344CB8AC3E}">
        <p14:creationId xmlns:p14="http://schemas.microsoft.com/office/powerpoint/2010/main" val="1825507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A8209955-15E3-4366-B7E6-DFA55A203CC1}" type="datetimeFigureOut">
              <a:rPr lang="fi-FI" smtClean="0"/>
              <a:t>24.8.2023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A73FF7D-EAA6-4933-A5C5-3B3C8E85EF9E}" type="slidenum">
              <a:rPr lang="fi-FI" smtClean="0"/>
              <a:t>‹#›</a:t>
            </a:fld>
            <a:endParaRPr lang="fi-FI"/>
          </a:p>
        </p:txBody>
      </p:sp>
    </p:spTree>
    <p:extLst>
      <p:ext uri="{BB962C8B-B14F-4D97-AF65-F5344CB8AC3E}">
        <p14:creationId xmlns:p14="http://schemas.microsoft.com/office/powerpoint/2010/main" val="103867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i-FI"/>
              <a:t>Muokkaa ots. perustyyl. napsautt.</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29842" y="2505075"/>
            <a:ext cx="3868340"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4629150" y="2505075"/>
            <a:ext cx="3887391"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A8209955-15E3-4366-B7E6-DFA55A203CC1}" type="datetimeFigureOut">
              <a:rPr lang="fi-FI" smtClean="0"/>
              <a:t>24.8.2023</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1A73FF7D-EAA6-4933-A5C5-3B3C8E85EF9E}" type="slidenum">
              <a:rPr lang="fi-FI" smtClean="0"/>
              <a:t>‹#›</a:t>
            </a:fld>
            <a:endParaRPr lang="fi-FI"/>
          </a:p>
        </p:txBody>
      </p:sp>
    </p:spTree>
    <p:extLst>
      <p:ext uri="{BB962C8B-B14F-4D97-AF65-F5344CB8AC3E}">
        <p14:creationId xmlns:p14="http://schemas.microsoft.com/office/powerpoint/2010/main" val="4050764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A8209955-15E3-4366-B7E6-DFA55A203CC1}" type="datetimeFigureOut">
              <a:rPr lang="fi-FI" smtClean="0"/>
              <a:t>24.8.2023</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1A73FF7D-EAA6-4933-A5C5-3B3C8E85EF9E}" type="slidenum">
              <a:rPr lang="fi-FI" smtClean="0"/>
              <a:t>‹#›</a:t>
            </a:fld>
            <a:endParaRPr lang="fi-FI"/>
          </a:p>
        </p:txBody>
      </p:sp>
    </p:spTree>
    <p:extLst>
      <p:ext uri="{BB962C8B-B14F-4D97-AF65-F5344CB8AC3E}">
        <p14:creationId xmlns:p14="http://schemas.microsoft.com/office/powerpoint/2010/main" val="88528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09955-15E3-4366-B7E6-DFA55A203CC1}" type="datetimeFigureOut">
              <a:rPr lang="fi-FI" smtClean="0"/>
              <a:t>24.8.2023</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1A73FF7D-EAA6-4933-A5C5-3B3C8E85EF9E}" type="slidenum">
              <a:rPr lang="fi-FI" smtClean="0"/>
              <a:t>‹#›</a:t>
            </a:fld>
            <a:endParaRPr lang="fi-FI"/>
          </a:p>
        </p:txBody>
      </p:sp>
    </p:spTree>
    <p:extLst>
      <p:ext uri="{BB962C8B-B14F-4D97-AF65-F5344CB8AC3E}">
        <p14:creationId xmlns:p14="http://schemas.microsoft.com/office/powerpoint/2010/main" val="375942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i-FI"/>
              <a:t>Muokkaa ots. perustyyl. napsautt.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A8209955-15E3-4366-B7E6-DFA55A203CC1}" type="datetimeFigureOut">
              <a:rPr lang="fi-FI" smtClean="0"/>
              <a:t>24.8.2023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A73FF7D-EAA6-4933-A5C5-3B3C8E85EF9E}" type="slidenum">
              <a:rPr lang="fi-FI" smtClean="0"/>
              <a:t>‹#›</a:t>
            </a:fld>
            <a:endParaRPr lang="fi-FI"/>
          </a:p>
        </p:txBody>
      </p:sp>
    </p:spTree>
    <p:extLst>
      <p:ext uri="{BB962C8B-B14F-4D97-AF65-F5344CB8AC3E}">
        <p14:creationId xmlns:p14="http://schemas.microsoft.com/office/powerpoint/2010/main" val="4056603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A8209955-15E3-4366-B7E6-DFA55A203CC1}" type="datetimeFigureOut">
              <a:rPr lang="fi-FI" smtClean="0"/>
              <a:t>24.8.2023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A73FF7D-EAA6-4933-A5C5-3B3C8E85EF9E}" type="slidenum">
              <a:rPr lang="fi-FI" smtClean="0"/>
              <a:t>‹#›</a:t>
            </a:fld>
            <a:endParaRPr lang="fi-FI"/>
          </a:p>
        </p:txBody>
      </p:sp>
    </p:spTree>
    <p:extLst>
      <p:ext uri="{BB962C8B-B14F-4D97-AF65-F5344CB8AC3E}">
        <p14:creationId xmlns:p14="http://schemas.microsoft.com/office/powerpoint/2010/main" val="97900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09955-15E3-4366-B7E6-DFA55A203CC1}" type="datetimeFigureOut">
              <a:rPr lang="fi-FI" smtClean="0"/>
              <a:t>24.8.2023</a:t>
            </a:fld>
            <a:endParaRPr lang="fi-F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3FF7D-EAA6-4933-A5C5-3B3C8E85EF9E}" type="slidenum">
              <a:rPr lang="fi-FI" smtClean="0"/>
              <a:t>‹#›</a:t>
            </a:fld>
            <a:endParaRPr lang="fi-FI"/>
          </a:p>
        </p:txBody>
      </p:sp>
    </p:spTree>
    <p:extLst>
      <p:ext uri="{BB962C8B-B14F-4D97-AF65-F5344CB8AC3E}">
        <p14:creationId xmlns:p14="http://schemas.microsoft.com/office/powerpoint/2010/main" val="1268057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823564-A55E-BAA7-738C-10DC64447D74}"/>
              </a:ext>
            </a:extLst>
          </p:cNvPr>
          <p:cNvSpPr>
            <a:spLocks noGrp="1"/>
          </p:cNvSpPr>
          <p:nvPr>
            <p:ph type="ctrTitle"/>
          </p:nvPr>
        </p:nvSpPr>
        <p:spPr>
          <a:xfrm>
            <a:off x="685800" y="1122363"/>
            <a:ext cx="7772400" cy="477837"/>
          </a:xfrm>
        </p:spPr>
        <p:txBody>
          <a:bodyPr>
            <a:normAutofit fontScale="90000"/>
          </a:bodyPr>
          <a:lstStyle/>
          <a:p>
            <a:pPr algn="l"/>
            <a:br>
              <a:rPr lang="fi-FI" sz="1400" dirty="0"/>
            </a:br>
            <a:r>
              <a:rPr lang="fi-FI" sz="1400" dirty="0"/>
              <a:t>Sotilaspsykiatriaa 80</a:t>
            </a:r>
            <a:r>
              <a:rPr lang="fi-FI" sz="1050" dirty="0"/>
              <a:t> </a:t>
            </a:r>
            <a:r>
              <a:rPr lang="fi-FI" sz="1400" dirty="0"/>
              <a:t>vuotta</a:t>
            </a:r>
            <a:br>
              <a:rPr lang="fi-FI" sz="1050" dirty="0"/>
            </a:br>
            <a:endParaRPr lang="fi-FI" sz="1050" dirty="0"/>
          </a:p>
        </p:txBody>
      </p:sp>
      <p:sp>
        <p:nvSpPr>
          <p:cNvPr id="3" name="Alaotsikko 2">
            <a:extLst>
              <a:ext uri="{FF2B5EF4-FFF2-40B4-BE49-F238E27FC236}">
                <a16:creationId xmlns:a16="http://schemas.microsoft.com/office/drawing/2014/main" id="{8A0DACD3-6DE1-4BAF-988C-B19A1A29F912}"/>
              </a:ext>
            </a:extLst>
          </p:cNvPr>
          <p:cNvSpPr>
            <a:spLocks noGrp="1"/>
          </p:cNvSpPr>
          <p:nvPr>
            <p:ph type="subTitle" idx="1"/>
          </p:nvPr>
        </p:nvSpPr>
        <p:spPr>
          <a:xfrm>
            <a:off x="685800" y="1773382"/>
            <a:ext cx="7315200" cy="3484418"/>
          </a:xfrm>
        </p:spPr>
        <p:txBody>
          <a:bodyPr>
            <a:normAutofit lnSpcReduction="10000"/>
          </a:bodyPr>
          <a:lstStyle/>
          <a:p>
            <a:pPr algn="l"/>
            <a:endParaRPr lang="fi-FI" sz="1050" dirty="0"/>
          </a:p>
          <a:p>
            <a:pPr algn="l"/>
            <a:r>
              <a:rPr lang="fi-FI" sz="1200" dirty="0"/>
              <a:t> </a:t>
            </a:r>
            <a:r>
              <a:rPr lang="fi-FI" sz="1050" dirty="0"/>
              <a:t>Taustatekijöitä</a:t>
            </a:r>
          </a:p>
          <a:p>
            <a:pPr algn="l"/>
            <a:endParaRPr lang="fi-FI" sz="1050" dirty="0"/>
          </a:p>
          <a:p>
            <a:pPr marL="171450" indent="-171450" algn="l">
              <a:buFontTx/>
              <a:buChar char="-"/>
            </a:pPr>
            <a:r>
              <a:rPr lang="fi-FI" sz="1200" dirty="0"/>
              <a:t> 1930-luvulla varusmiespalveluksesta vapautettuja ikäluokasta noin 20 %</a:t>
            </a:r>
          </a:p>
          <a:p>
            <a:pPr marL="171450" indent="-171450" algn="l">
              <a:buFontTx/>
              <a:buChar char="-"/>
            </a:pPr>
            <a:r>
              <a:rPr lang="fi-FI" sz="1200" dirty="0"/>
              <a:t> Psyykkisten syiden osuus näistä 5-7 %</a:t>
            </a:r>
            <a:endParaRPr lang="fi-FI" sz="1050" dirty="0"/>
          </a:p>
          <a:p>
            <a:pPr marL="171450" indent="-171450" algn="l">
              <a:buFontTx/>
              <a:buChar char="-"/>
            </a:pPr>
            <a:r>
              <a:rPr lang="fi-FI" sz="1200" dirty="0"/>
              <a:t> Vapautettujen kokonaiskertymä vuoteen 1939 mennessä noin 240 000</a:t>
            </a:r>
          </a:p>
          <a:p>
            <a:pPr marL="171450" indent="-171450" algn="l">
              <a:buFontTx/>
              <a:buChar char="-"/>
            </a:pPr>
            <a:r>
              <a:rPr lang="fi-FI" sz="1200" dirty="0"/>
              <a:t> Ylimääräiset kutsunnat 1943-44 lähes 100 000:lle, palvelukseen hyväksyttyjä 37 000</a:t>
            </a:r>
          </a:p>
          <a:p>
            <a:pPr marL="171450" indent="-171450" algn="l">
              <a:buFontTx/>
              <a:buChar char="-"/>
            </a:pPr>
            <a:r>
              <a:rPr lang="fi-FI" sz="1200" dirty="0"/>
              <a:t> Sairaalapaikkoja suunniteltu jatkosodassa 50 000:lle, psykiatrisia näistä noin 2000</a:t>
            </a:r>
          </a:p>
          <a:p>
            <a:pPr marL="171450" indent="-171450" algn="l">
              <a:buFontTx/>
              <a:buChar char="-"/>
            </a:pPr>
            <a:r>
              <a:rPr lang="fi-FI" sz="1200" dirty="0"/>
              <a:t> Psykiatreja Suomessa noin 60, miespuolisista palveluksessa yli 80 %</a:t>
            </a:r>
          </a:p>
          <a:p>
            <a:pPr marL="171450" indent="-171450" algn="l">
              <a:buFontTx/>
              <a:buChar char="-"/>
            </a:pPr>
            <a:r>
              <a:rPr lang="fi-FI" sz="1200" dirty="0"/>
              <a:t> Vain muutamia psykologeja sotasairaaloissa, ei psykoterapeutteja</a:t>
            </a:r>
          </a:p>
          <a:p>
            <a:pPr marL="171450" indent="-171450" algn="l">
              <a:buFontTx/>
              <a:buChar char="-"/>
            </a:pPr>
            <a:r>
              <a:rPr lang="fi-FI" sz="1200" dirty="0"/>
              <a:t> Hoitajia sotasairaaloissa riittävästi, jos kyseessä rauhan ajan psykiatrinen sairaala</a:t>
            </a:r>
          </a:p>
          <a:p>
            <a:pPr marL="171450" indent="-171450" algn="l">
              <a:buFontTx/>
              <a:buChar char="-"/>
            </a:pPr>
            <a:r>
              <a:rPr lang="fi-FI" sz="1200" dirty="0"/>
              <a:t> Psykiatrit pääosin saksalaissuuntaisia, I maailmansodan kokemuksia ei hyödynnetty  </a:t>
            </a:r>
            <a:endParaRPr lang="fi-FI" sz="1050" dirty="0"/>
          </a:p>
          <a:p>
            <a:pPr marL="171450" indent="-171450" algn="l">
              <a:buFontTx/>
              <a:buChar char="-"/>
            </a:pPr>
            <a:r>
              <a:rPr lang="fi-FI" sz="1050" dirty="0"/>
              <a:t> </a:t>
            </a:r>
          </a:p>
          <a:p>
            <a:pPr algn="l"/>
            <a:endParaRPr lang="fi-FI" sz="1050" dirty="0"/>
          </a:p>
          <a:p>
            <a:pPr algn="l"/>
            <a:endParaRPr lang="fi-FI" sz="1200" dirty="0"/>
          </a:p>
        </p:txBody>
      </p:sp>
    </p:spTree>
    <p:extLst>
      <p:ext uri="{BB962C8B-B14F-4D97-AF65-F5344CB8AC3E}">
        <p14:creationId xmlns:p14="http://schemas.microsoft.com/office/powerpoint/2010/main" val="3558743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519D7ED-289B-0003-7A1D-056F01E4161A}"/>
              </a:ext>
            </a:extLst>
          </p:cNvPr>
          <p:cNvSpPr>
            <a:spLocks noGrp="1"/>
          </p:cNvSpPr>
          <p:nvPr>
            <p:ph type="title"/>
          </p:nvPr>
        </p:nvSpPr>
        <p:spPr>
          <a:xfrm>
            <a:off x="628650" y="365126"/>
            <a:ext cx="7886700" cy="992619"/>
          </a:xfrm>
        </p:spPr>
        <p:txBody>
          <a:bodyPr>
            <a:normAutofit/>
          </a:bodyPr>
          <a:lstStyle/>
          <a:p>
            <a:r>
              <a:rPr lang="fi-FI" sz="1400" dirty="0"/>
              <a:t>YK:n rauhanturvaajapalveluksen keskeyttäjätutkimus 1969 - 1996</a:t>
            </a:r>
            <a:br>
              <a:rPr lang="fi-FI" sz="1400" dirty="0"/>
            </a:br>
            <a:endParaRPr lang="fi-FI" sz="1400" dirty="0"/>
          </a:p>
        </p:txBody>
      </p:sp>
      <p:sp>
        <p:nvSpPr>
          <p:cNvPr id="3" name="Sisällön paikkamerkki 2">
            <a:extLst>
              <a:ext uri="{FF2B5EF4-FFF2-40B4-BE49-F238E27FC236}">
                <a16:creationId xmlns:a16="http://schemas.microsoft.com/office/drawing/2014/main" id="{DCF5F4A4-FF12-A31B-184A-198E6735951F}"/>
              </a:ext>
            </a:extLst>
          </p:cNvPr>
          <p:cNvSpPr>
            <a:spLocks noGrp="1"/>
          </p:cNvSpPr>
          <p:nvPr>
            <p:ph idx="1"/>
          </p:nvPr>
        </p:nvSpPr>
        <p:spPr>
          <a:xfrm>
            <a:off x="628650" y="1588655"/>
            <a:ext cx="7886700" cy="4588308"/>
          </a:xfrm>
        </p:spPr>
        <p:txBody>
          <a:bodyPr>
            <a:normAutofit/>
          </a:bodyPr>
          <a:lstStyle/>
          <a:p>
            <a:pPr>
              <a:buFontTx/>
              <a:buChar char="-"/>
            </a:pPr>
            <a:endParaRPr lang="fi-FI" sz="1200" dirty="0"/>
          </a:p>
          <a:p>
            <a:pPr>
              <a:buFontTx/>
              <a:buChar char="-"/>
            </a:pPr>
            <a:r>
              <a:rPr lang="fi-FI" sz="1200" dirty="0"/>
              <a:t>Keskimääräinen palveluksesta kulunut aika runsaat 13  vuotta</a:t>
            </a:r>
          </a:p>
          <a:p>
            <a:pPr>
              <a:buFontTx/>
              <a:buChar char="-"/>
            </a:pPr>
            <a:r>
              <a:rPr lang="fi-FI" sz="1200" dirty="0"/>
              <a:t>Psykiatrisessa hoidossa ollut YK-palveluksen jälkeen 4,4 % verrokeista ja 8,0 % keskeyttäneistä</a:t>
            </a:r>
          </a:p>
          <a:p>
            <a:pPr>
              <a:buFontTx/>
              <a:buChar char="-"/>
            </a:pPr>
            <a:r>
              <a:rPr lang="fi-FI" sz="1200" dirty="0"/>
              <a:t>Pakottavasti mieleen tulevia YK-ajan stressitapahtumia verrokeista 10,3 %:lla ja keskeyttäneistä 21,0 %:lla</a:t>
            </a:r>
          </a:p>
          <a:p>
            <a:pPr>
              <a:buFontTx/>
              <a:buChar char="-"/>
            </a:pPr>
            <a:r>
              <a:rPr lang="fi-FI" sz="1200" dirty="0"/>
              <a:t>Stressioireita aiheuttaneita tapahtumia palveluksen jälkeen verrokeista 12,7 %:lla ja keskeyttäneistä 14,7 %:lla</a:t>
            </a:r>
          </a:p>
          <a:p>
            <a:pPr>
              <a:buFontTx/>
              <a:buChar char="-"/>
            </a:pPr>
            <a:r>
              <a:rPr lang="fi-FI" sz="1200" dirty="0"/>
              <a:t>Joitakin stressioireita palveluksen aikana verrokeista 33,9  %:</a:t>
            </a:r>
            <a:r>
              <a:rPr lang="fi-FI" sz="1200" dirty="0" err="1"/>
              <a:t>lla</a:t>
            </a:r>
            <a:r>
              <a:rPr lang="fi-FI" sz="1200" dirty="0"/>
              <a:t>, keskeyttäneistä 32,6 %:lla</a:t>
            </a:r>
          </a:p>
          <a:p>
            <a:pPr>
              <a:buFontTx/>
              <a:buChar char="-"/>
            </a:pPr>
            <a:r>
              <a:rPr lang="fi-FI" sz="1200" dirty="0"/>
              <a:t>Joitakin stressioireita palveluksen jälkeen verrokeista 7,9 %:</a:t>
            </a:r>
            <a:r>
              <a:rPr lang="fi-FI" sz="1200" dirty="0" err="1"/>
              <a:t>lla</a:t>
            </a:r>
            <a:r>
              <a:rPr lang="fi-FI" sz="1200" dirty="0"/>
              <a:t>, keskeyttäneistä 9,8 %:lla</a:t>
            </a:r>
          </a:p>
          <a:p>
            <a:pPr>
              <a:buFontTx/>
              <a:buChar char="-"/>
            </a:pPr>
            <a:endParaRPr lang="fi-FI" sz="1200" dirty="0"/>
          </a:p>
          <a:p>
            <a:pPr>
              <a:buFontTx/>
              <a:buChar char="-"/>
            </a:pPr>
            <a:r>
              <a:rPr lang="fi-FI" sz="1200" dirty="0"/>
              <a:t>10-portaisen TPSH-asteikon pistemäärät, kysytty oireita viimeisen kuukauden ajalta:</a:t>
            </a:r>
          </a:p>
          <a:p>
            <a:pPr marL="0" indent="0">
              <a:buNone/>
            </a:pPr>
            <a:r>
              <a:rPr lang="fi-FI" sz="1200" dirty="0"/>
              <a:t>                 0 			verrokit  83,9 %	keskeyttäneet  79,5 % </a:t>
            </a:r>
          </a:p>
          <a:p>
            <a:pPr marL="0" indent="0">
              <a:buNone/>
            </a:pPr>
            <a:r>
              <a:rPr lang="fi-FI" sz="1200" dirty="0"/>
              <a:t>                1-3 (negatiivinen)		    -”-        12,4 %	       -”-               14,7 %</a:t>
            </a:r>
          </a:p>
          <a:p>
            <a:pPr marL="0" indent="0">
              <a:buNone/>
            </a:pPr>
            <a:r>
              <a:rPr lang="fi-FI" sz="1200" dirty="0"/>
              <a:t>                4-5 (epävarma)		    -”-          2,3 %	       -”-	  3,1 %</a:t>
            </a:r>
          </a:p>
          <a:p>
            <a:pPr marL="0" indent="0">
              <a:buNone/>
            </a:pPr>
            <a:r>
              <a:rPr lang="fi-FI" sz="1200" dirty="0"/>
              <a:t>                6-10 (positiivinen)		    -”-          1,3 %	       -”-	  2,7 %</a:t>
            </a:r>
            <a:endParaRPr lang="fi-FI" sz="800" dirty="0"/>
          </a:p>
          <a:p>
            <a:pPr marL="457200" lvl="1" indent="0">
              <a:buNone/>
            </a:pPr>
            <a:r>
              <a:rPr lang="fi-FI" sz="800" dirty="0"/>
              <a:t>                                                                        </a:t>
            </a:r>
          </a:p>
          <a:p>
            <a:pPr marL="0" indent="0">
              <a:buNone/>
            </a:pPr>
            <a:r>
              <a:rPr lang="fi-FI" sz="1200" dirty="0"/>
              <a:t>		  </a:t>
            </a:r>
          </a:p>
        </p:txBody>
      </p:sp>
    </p:spTree>
    <p:extLst>
      <p:ext uri="{BB962C8B-B14F-4D97-AF65-F5344CB8AC3E}">
        <p14:creationId xmlns:p14="http://schemas.microsoft.com/office/powerpoint/2010/main" val="57614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40E8A1-25E6-BD6E-D349-C351C07F6A12}"/>
              </a:ext>
            </a:extLst>
          </p:cNvPr>
          <p:cNvSpPr>
            <a:spLocks noGrp="1"/>
          </p:cNvSpPr>
          <p:nvPr>
            <p:ph type="title"/>
          </p:nvPr>
        </p:nvSpPr>
        <p:spPr/>
        <p:txBody>
          <a:bodyPr>
            <a:normAutofit/>
          </a:bodyPr>
          <a:lstStyle/>
          <a:p>
            <a:r>
              <a:rPr lang="fi-FI" sz="1400" dirty="0"/>
              <a:t>Näkemysten kehitystä Suomessa</a:t>
            </a:r>
          </a:p>
        </p:txBody>
      </p:sp>
      <p:sp>
        <p:nvSpPr>
          <p:cNvPr id="3" name="Sisällön paikkamerkki 2">
            <a:extLst>
              <a:ext uri="{FF2B5EF4-FFF2-40B4-BE49-F238E27FC236}">
                <a16:creationId xmlns:a16="http://schemas.microsoft.com/office/drawing/2014/main" id="{A6A28E7F-5179-43D2-06E9-158FA01399B8}"/>
              </a:ext>
            </a:extLst>
          </p:cNvPr>
          <p:cNvSpPr>
            <a:spLocks noGrp="1"/>
          </p:cNvSpPr>
          <p:nvPr>
            <p:ph idx="1"/>
          </p:nvPr>
        </p:nvSpPr>
        <p:spPr/>
        <p:txBody>
          <a:bodyPr>
            <a:normAutofit/>
          </a:bodyPr>
          <a:lstStyle/>
          <a:p>
            <a:pPr>
              <a:buFontTx/>
              <a:buChar char="-"/>
            </a:pPr>
            <a:r>
              <a:rPr lang="fi-FI" sz="1200" dirty="0"/>
              <a:t>”Psyykkisen sotavamman” hyväksyminen 80-luvulta alkaen</a:t>
            </a:r>
          </a:p>
          <a:p>
            <a:pPr>
              <a:buFontTx/>
              <a:buChar char="-"/>
            </a:pPr>
            <a:r>
              <a:rPr lang="fi-FI" sz="1200" dirty="0"/>
              <a:t>Poliittinen päätös sotavankeuden aiheuttaman hermostollisen heikkouden korvaamisesta</a:t>
            </a:r>
          </a:p>
          <a:p>
            <a:pPr>
              <a:buFontTx/>
              <a:buChar char="-"/>
            </a:pPr>
            <a:r>
              <a:rPr lang="fi-FI" sz="1200" dirty="0"/>
              <a:t>Sotainvalidien Veljesliiton aktiivisuus 80-luvulta alkaen</a:t>
            </a:r>
          </a:p>
          <a:p>
            <a:pPr>
              <a:buFontTx/>
              <a:buChar char="-"/>
            </a:pPr>
            <a:r>
              <a:rPr lang="fi-FI" sz="1200" dirty="0"/>
              <a:t>Vakuutusoikeuden ja Korkeimman oikeuden päätökset 90-luvun alussa</a:t>
            </a:r>
          </a:p>
          <a:p>
            <a:pPr>
              <a:buFontTx/>
              <a:buChar char="-"/>
            </a:pPr>
            <a:r>
              <a:rPr lang="fi-FI" sz="1200" dirty="0"/>
              <a:t>Tasavallan presidentin (Ahtisaari) julkinen kannanotto syksyllä 1995</a:t>
            </a:r>
          </a:p>
          <a:p>
            <a:pPr>
              <a:buFontTx/>
              <a:buChar char="-"/>
            </a:pPr>
            <a:r>
              <a:rPr lang="fi-FI" sz="1200" dirty="0"/>
              <a:t>Stressihäiriöitä koskevan tutkimuksen ja kirjallisuuden lisääntyminen</a:t>
            </a:r>
          </a:p>
          <a:p>
            <a:pPr>
              <a:buFontTx/>
              <a:buChar char="-"/>
            </a:pPr>
            <a:r>
              <a:rPr lang="fi-FI" sz="1200" dirty="0" err="1"/>
              <a:t>Stressireaktoita</a:t>
            </a:r>
            <a:r>
              <a:rPr lang="fi-FI" sz="1200" dirty="0"/>
              <a:t> ja –häiriöitä koskevan Käypä hoito –suosituksen  laatimisen aloittaminen  2000 –luvun alussa</a:t>
            </a:r>
          </a:p>
          <a:p>
            <a:pPr>
              <a:buFontTx/>
              <a:buChar char="-"/>
            </a:pPr>
            <a:endParaRPr lang="fi-FI" sz="1200" dirty="0"/>
          </a:p>
          <a:p>
            <a:pPr>
              <a:buFontTx/>
              <a:buChar char="-"/>
            </a:pPr>
            <a:r>
              <a:rPr lang="fi-FI" sz="1200" dirty="0"/>
              <a:t>Nykyisessä suosituksessa esitettyjä arvioita sotilaiden </a:t>
            </a:r>
            <a:r>
              <a:rPr lang="fi-FI" sz="1200" dirty="0" err="1"/>
              <a:t>TPSH:n</a:t>
            </a:r>
            <a:r>
              <a:rPr lang="fi-FI" sz="1200" dirty="0"/>
              <a:t> esiintyvyydestä:   </a:t>
            </a:r>
          </a:p>
          <a:p>
            <a:pPr marL="0" indent="0">
              <a:buNone/>
            </a:pPr>
            <a:r>
              <a:rPr lang="fi-FI" sz="1200" dirty="0"/>
              <a:t>       </a:t>
            </a:r>
            <a:r>
              <a:rPr lang="fi-FI" sz="1200" dirty="0" err="1"/>
              <a:t>TPSH:n</a:t>
            </a:r>
            <a:r>
              <a:rPr lang="fi-FI" sz="1200" dirty="0"/>
              <a:t> </a:t>
            </a:r>
            <a:r>
              <a:rPr lang="fi-FI" sz="1200" dirty="0" err="1"/>
              <a:t>pisteprevalenssi</a:t>
            </a:r>
            <a:r>
              <a:rPr lang="fi-FI" sz="1200" dirty="0"/>
              <a:t> on viimeaikaisissa konflikteissa vaihdellut alueella 4-17 % ja on huomattavasti suurempi kuin            </a:t>
            </a:r>
          </a:p>
          <a:p>
            <a:pPr marL="0" indent="0">
              <a:buNone/>
            </a:pPr>
            <a:r>
              <a:rPr lang="fi-FI" sz="1200" dirty="0"/>
              <a:t>       keskiväestöllä (USA).</a:t>
            </a:r>
          </a:p>
          <a:p>
            <a:pPr marL="0" indent="0">
              <a:buNone/>
            </a:pPr>
            <a:r>
              <a:rPr lang="fi-FI" sz="1200" dirty="0"/>
              <a:t>       Englannin Irakissa ja Afganistanissa palvelleissa joukoissa 4 %:lla sotilaista oli </a:t>
            </a:r>
            <a:r>
              <a:rPr lang="fi-FI" sz="1200" dirty="0" err="1"/>
              <a:t>TPSH:n</a:t>
            </a:r>
            <a:r>
              <a:rPr lang="fi-FI" sz="1200" dirty="0"/>
              <a:t> oireita.</a:t>
            </a:r>
          </a:p>
          <a:p>
            <a:pPr marL="0" indent="0">
              <a:buNone/>
            </a:pPr>
            <a:r>
              <a:rPr lang="fi-FI" sz="1200" dirty="0"/>
              <a:t>       Yleisesti  kirjallisuudessa on katsottu, että järkyttävät sotakokemukset voivat johtaa mielenterveyden häiriöihin 15 – 35          </a:t>
            </a:r>
          </a:p>
          <a:p>
            <a:pPr marL="0" indent="0">
              <a:buNone/>
            </a:pPr>
            <a:r>
              <a:rPr lang="fi-FI" sz="1200" dirty="0"/>
              <a:t>       %:lla ja erittäin vaikeat sotakokemukset ja sotavankeus 50-80 %:lla mukana olleista.</a:t>
            </a:r>
          </a:p>
          <a:p>
            <a:pPr>
              <a:buFontTx/>
              <a:buChar char="-"/>
            </a:pPr>
            <a:endParaRPr lang="fi-FI" sz="1200" dirty="0"/>
          </a:p>
        </p:txBody>
      </p:sp>
    </p:spTree>
    <p:extLst>
      <p:ext uri="{BB962C8B-B14F-4D97-AF65-F5344CB8AC3E}">
        <p14:creationId xmlns:p14="http://schemas.microsoft.com/office/powerpoint/2010/main" val="309356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BE7098-3087-ED3A-4F87-D744494D504B}"/>
              </a:ext>
            </a:extLst>
          </p:cNvPr>
          <p:cNvSpPr>
            <a:spLocks noGrp="1"/>
          </p:cNvSpPr>
          <p:nvPr>
            <p:ph type="title"/>
          </p:nvPr>
        </p:nvSpPr>
        <p:spPr/>
        <p:txBody>
          <a:bodyPr>
            <a:normAutofit/>
          </a:bodyPr>
          <a:lstStyle/>
          <a:p>
            <a:br>
              <a:rPr lang="fi-FI" sz="1400" dirty="0"/>
            </a:br>
            <a:r>
              <a:rPr lang="fi-FI" sz="1400" dirty="0"/>
              <a:t>Nykyisen suomalaisen sotilaan psyykkisen selviytymisen arviointia</a:t>
            </a:r>
          </a:p>
        </p:txBody>
      </p:sp>
      <p:sp>
        <p:nvSpPr>
          <p:cNvPr id="3" name="Sisällön paikkamerkki 2">
            <a:extLst>
              <a:ext uri="{FF2B5EF4-FFF2-40B4-BE49-F238E27FC236}">
                <a16:creationId xmlns:a16="http://schemas.microsoft.com/office/drawing/2014/main" id="{8C3EDB82-94F4-3D32-6F58-FAB67B85BD2E}"/>
              </a:ext>
            </a:extLst>
          </p:cNvPr>
          <p:cNvSpPr>
            <a:spLocks noGrp="1"/>
          </p:cNvSpPr>
          <p:nvPr>
            <p:ph idx="1"/>
          </p:nvPr>
        </p:nvSpPr>
        <p:spPr>
          <a:xfrm>
            <a:off x="397741" y="1871807"/>
            <a:ext cx="7886700" cy="4351338"/>
          </a:xfrm>
        </p:spPr>
        <p:txBody>
          <a:bodyPr>
            <a:normAutofit lnSpcReduction="10000"/>
          </a:bodyPr>
          <a:lstStyle/>
          <a:p>
            <a:pPr>
              <a:buFontTx/>
              <a:buChar char="-"/>
            </a:pPr>
            <a:r>
              <a:rPr lang="fi-FI" sz="1200" dirty="0"/>
              <a:t>Vakavat psyykkiset häiriöt (psykoosit) eivät ole lisääntyneet kuluneiden vuosien aikana eivätkä yleensä ole keskeinen ongelma poikkeusoloissa.</a:t>
            </a:r>
          </a:p>
          <a:p>
            <a:pPr>
              <a:buFontTx/>
              <a:buChar char="-"/>
            </a:pPr>
            <a:r>
              <a:rPr lang="fi-FI" sz="1200" dirty="0"/>
              <a:t>Normaalioloissa tavalliset ahdistuneisuus- ja masennusoireet todennäköisesti vähenisivät kaikkia kansalaisia koskettavassa vaaratilanteessa, pelko ja huolestuneisuus lisääntyisivät.</a:t>
            </a:r>
          </a:p>
          <a:p>
            <a:pPr>
              <a:buFontTx/>
              <a:buChar char="-"/>
            </a:pPr>
            <a:r>
              <a:rPr lang="fi-FI" sz="1200" dirty="0"/>
              <a:t>Psyykkisistä syistä palveluskelvottomia sotilaita olisi suhteellisesti enemmän kuin v. 1939, mutta nämä tiedettäisiin etukäteen huomattavasti paremmin.</a:t>
            </a:r>
          </a:p>
          <a:p>
            <a:pPr>
              <a:buFontTx/>
              <a:buChar char="-"/>
            </a:pPr>
            <a:r>
              <a:rPr lang="fi-FI" sz="1200" dirty="0"/>
              <a:t>YK-palveluksessa tai muussa kriisitoiminnassa saadusta kokemuksesta ei ole riittävää hyötyä, jos joudutaan perinteiseen rintamasotaan kuten Ukrainassa. Jo alkuvaiheessa joudutaan varautumaan voimakkaisiin akuutteihin, lähinnä dissosiaatiotyyppisiin reaktioihin.</a:t>
            </a:r>
          </a:p>
          <a:p>
            <a:pPr>
              <a:buFontTx/>
              <a:buChar char="-"/>
            </a:pPr>
            <a:r>
              <a:rPr lang="fi-FI" sz="1200" dirty="0"/>
              <a:t>Pitempään jatkuva varsinainen sotatilanne johtaa varmasti traumaperäisen stressihäiriön vaaran lisääntymiseen, mitä on pyrittävä vastustamaan mieluimmin suunnitellulla stressinhallintaohjelmalla (ei ole vielä käytäntönä).</a:t>
            </a:r>
          </a:p>
          <a:p>
            <a:pPr>
              <a:buFontTx/>
              <a:buChar char="-"/>
            </a:pPr>
            <a:r>
              <a:rPr lang="fi-FI" sz="1200" dirty="0"/>
              <a:t>Pitkän aseellisen kriisin mahdollisuus on otettava huomioon ja suunniteltava myös puolustusvoimien piirissä toteutettava hoitojärjestely </a:t>
            </a:r>
            <a:r>
              <a:rPr lang="fi-FI" sz="1200"/>
              <a:t>nykypäivään sopivaan </a:t>
            </a:r>
            <a:r>
              <a:rPr lang="fi-FI" sz="1200" dirty="0"/>
              <a:t>tapaan.</a:t>
            </a:r>
          </a:p>
          <a:p>
            <a:pPr>
              <a:buFontTx/>
              <a:buChar char="-"/>
            </a:pPr>
            <a:r>
              <a:rPr lang="fi-FI" sz="1200" dirty="0"/>
              <a:t>Suomalaisen asevelvollisen edellytykset selviytyä vakavastakin kriisitilanteesta ovat edelleenkin lähtökohtaisesti yleistä eurooppalaista, myös skandinaavista tasoa paremmat.  </a:t>
            </a:r>
          </a:p>
          <a:p>
            <a:pPr>
              <a:buFontTx/>
              <a:buChar char="-"/>
            </a:pPr>
            <a:r>
              <a:rPr lang="fi-FI" sz="1200" dirty="0"/>
              <a:t> </a:t>
            </a:r>
          </a:p>
          <a:p>
            <a:pPr>
              <a:buFontTx/>
              <a:buChar char="-"/>
            </a:pPr>
            <a:endParaRPr lang="fi-FI" sz="1200" dirty="0"/>
          </a:p>
          <a:p>
            <a:pPr>
              <a:buFontTx/>
              <a:buChar char="-"/>
            </a:pPr>
            <a:endParaRPr lang="fi-FI" sz="1200" dirty="0"/>
          </a:p>
          <a:p>
            <a:pPr>
              <a:buFontTx/>
              <a:buChar char="-"/>
            </a:pPr>
            <a:r>
              <a:rPr lang="fi-FI" sz="1200" dirty="0"/>
              <a:t> </a:t>
            </a:r>
          </a:p>
        </p:txBody>
      </p:sp>
    </p:spTree>
    <p:extLst>
      <p:ext uri="{BB962C8B-B14F-4D97-AF65-F5344CB8AC3E}">
        <p14:creationId xmlns:p14="http://schemas.microsoft.com/office/powerpoint/2010/main" val="2215857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80E9B87-30AB-67C9-4836-84CA5D6567C0}"/>
              </a:ext>
            </a:extLst>
          </p:cNvPr>
          <p:cNvSpPr>
            <a:spLocks noGrp="1"/>
          </p:cNvSpPr>
          <p:nvPr>
            <p:ph type="title"/>
          </p:nvPr>
        </p:nvSpPr>
        <p:spPr/>
        <p:txBody>
          <a:bodyPr>
            <a:normAutofit/>
          </a:bodyPr>
          <a:lstStyle/>
          <a:p>
            <a:r>
              <a:rPr lang="fi-FI" sz="1400" dirty="0"/>
              <a:t>  Jatkosodan psykiatristen potilaiden alkuperäisdiagnoosit</a:t>
            </a:r>
          </a:p>
        </p:txBody>
      </p:sp>
      <p:sp>
        <p:nvSpPr>
          <p:cNvPr id="3" name="Sisällön paikkamerkki 2">
            <a:extLst>
              <a:ext uri="{FF2B5EF4-FFF2-40B4-BE49-F238E27FC236}">
                <a16:creationId xmlns:a16="http://schemas.microsoft.com/office/drawing/2014/main" id="{D2AFD013-5626-DD1B-D095-9EAC8CF02369}"/>
              </a:ext>
            </a:extLst>
          </p:cNvPr>
          <p:cNvSpPr>
            <a:spLocks noGrp="1"/>
          </p:cNvSpPr>
          <p:nvPr>
            <p:ph idx="1"/>
          </p:nvPr>
        </p:nvSpPr>
        <p:spPr/>
        <p:txBody>
          <a:bodyPr>
            <a:normAutofit/>
          </a:bodyPr>
          <a:lstStyle/>
          <a:p>
            <a:pPr marL="0" indent="0">
              <a:buNone/>
            </a:pPr>
            <a:r>
              <a:rPr lang="fi-FI" sz="1200" dirty="0"/>
              <a:t>Sairaalassa hoidettuja potilaita, poistamisilmoituksen ensimmäisen diagnoosin mukaan</a:t>
            </a:r>
          </a:p>
          <a:p>
            <a:pPr marL="0" indent="0">
              <a:buNone/>
            </a:pPr>
            <a:endParaRPr lang="fi-FI" sz="1200" dirty="0"/>
          </a:p>
          <a:p>
            <a:pPr marL="0" indent="0">
              <a:buNone/>
            </a:pPr>
            <a:r>
              <a:rPr lang="fi-FI" sz="1200" dirty="0"/>
              <a:t>Reaktiiviset häiriöt                                      	5 873</a:t>
            </a:r>
          </a:p>
          <a:p>
            <a:pPr marL="0" indent="0">
              <a:buNone/>
            </a:pPr>
            <a:r>
              <a:rPr lang="fi-FI" sz="1200" dirty="0"/>
              <a:t>Neuroositasoiset häiriöt	                       12 224</a:t>
            </a:r>
          </a:p>
          <a:p>
            <a:pPr marL="0" indent="0">
              <a:buNone/>
            </a:pPr>
            <a:r>
              <a:rPr lang="fi-FI" sz="1200" dirty="0"/>
              <a:t>Psykopatia			6 895</a:t>
            </a:r>
          </a:p>
          <a:p>
            <a:pPr marL="0" indent="0">
              <a:buNone/>
            </a:pPr>
            <a:r>
              <a:rPr lang="fi-FI" sz="1200" dirty="0"/>
              <a:t>Psykoosi			2 245</a:t>
            </a:r>
          </a:p>
          <a:p>
            <a:pPr marL="0" indent="0">
              <a:buNone/>
            </a:pPr>
            <a:r>
              <a:rPr lang="fi-FI" sz="1200" dirty="0"/>
              <a:t>Vajaamielisyys			3 482</a:t>
            </a:r>
          </a:p>
          <a:p>
            <a:pPr marL="0" indent="0">
              <a:buNone/>
            </a:pPr>
            <a:r>
              <a:rPr lang="fi-FI" sz="1200" dirty="0"/>
              <a:t>Muu psykiatrinen diagnoosi		     84</a:t>
            </a:r>
          </a:p>
          <a:p>
            <a:pPr marL="0" indent="0">
              <a:buNone/>
            </a:pPr>
            <a:endParaRPr lang="fi-FI" sz="1200" dirty="0"/>
          </a:p>
          <a:p>
            <a:pPr marL="0" indent="0">
              <a:buNone/>
            </a:pPr>
            <a:r>
              <a:rPr lang="fi-FI" sz="1200" dirty="0"/>
              <a:t>Yhteensä		                       30 803</a:t>
            </a:r>
          </a:p>
          <a:p>
            <a:pPr marL="0" indent="0">
              <a:buNone/>
            </a:pPr>
            <a:endParaRPr lang="fi-FI" sz="1200" dirty="0"/>
          </a:p>
          <a:p>
            <a:pPr marL="0" indent="0">
              <a:buNone/>
            </a:pPr>
            <a:r>
              <a:rPr lang="fi-FI" sz="1200" dirty="0"/>
              <a:t>Eri henkilöitä tutkimusotoksen perusteella arvioituja: 15 700</a:t>
            </a:r>
          </a:p>
          <a:p>
            <a:pPr marL="0" indent="0">
              <a:buNone/>
            </a:pPr>
            <a:r>
              <a:rPr lang="fi-FI" sz="1200" dirty="0"/>
              <a:t>	</a:t>
            </a:r>
          </a:p>
        </p:txBody>
      </p:sp>
    </p:spTree>
    <p:extLst>
      <p:ext uri="{BB962C8B-B14F-4D97-AF65-F5344CB8AC3E}">
        <p14:creationId xmlns:p14="http://schemas.microsoft.com/office/powerpoint/2010/main" val="390039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660C431-64AF-4C80-6D42-B029828AC7C0}"/>
              </a:ext>
            </a:extLst>
          </p:cNvPr>
          <p:cNvSpPr>
            <a:spLocks noGrp="1"/>
          </p:cNvSpPr>
          <p:nvPr>
            <p:ph type="title"/>
          </p:nvPr>
        </p:nvSpPr>
        <p:spPr/>
        <p:txBody>
          <a:bodyPr>
            <a:normAutofit/>
          </a:bodyPr>
          <a:lstStyle/>
          <a:p>
            <a:r>
              <a:rPr lang="fi-FI" sz="1400" dirty="0"/>
              <a:t>Otoksen (1/60</a:t>
            </a:r>
            <a:r>
              <a:rPr lang="fi-FI" sz="1400"/>
              <a:t>) potilaiden (514) </a:t>
            </a:r>
            <a:r>
              <a:rPr lang="fi-FI" sz="1400" dirty="0"/>
              <a:t>häiriötyyppi hoidon alkamisvuosittain</a:t>
            </a:r>
          </a:p>
        </p:txBody>
      </p:sp>
      <p:sp>
        <p:nvSpPr>
          <p:cNvPr id="3" name="Sisällön paikkamerkki 2">
            <a:extLst>
              <a:ext uri="{FF2B5EF4-FFF2-40B4-BE49-F238E27FC236}">
                <a16:creationId xmlns:a16="http://schemas.microsoft.com/office/drawing/2014/main" id="{0D6B398D-0070-9591-91D2-6029435F07C0}"/>
              </a:ext>
            </a:extLst>
          </p:cNvPr>
          <p:cNvSpPr>
            <a:spLocks noGrp="1"/>
          </p:cNvSpPr>
          <p:nvPr>
            <p:ph idx="1"/>
          </p:nvPr>
        </p:nvSpPr>
        <p:spPr/>
        <p:txBody>
          <a:bodyPr>
            <a:normAutofit/>
          </a:bodyPr>
          <a:lstStyle/>
          <a:p>
            <a:pPr marL="0" indent="0">
              <a:buNone/>
            </a:pPr>
            <a:r>
              <a:rPr lang="fi-FI" sz="1200" dirty="0"/>
              <a:t>Vuosi			1941	1942	1943	1944	Koko sota</a:t>
            </a:r>
          </a:p>
          <a:p>
            <a:pPr marL="0" indent="0">
              <a:buNone/>
            </a:pPr>
            <a:endParaRPr lang="fi-FI" sz="1200" dirty="0"/>
          </a:p>
          <a:p>
            <a:pPr marL="0" indent="0">
              <a:buNone/>
            </a:pPr>
            <a:r>
              <a:rPr lang="fi-FI" sz="1200" dirty="0"/>
              <a:t>Ei luokiteltavaa psyykkistä häiriötä	    8	    7	    6	    7	    28</a:t>
            </a:r>
          </a:p>
          <a:p>
            <a:pPr marL="0" indent="0">
              <a:buNone/>
            </a:pPr>
            <a:r>
              <a:rPr lang="fi-FI" sz="1200" dirty="0"/>
              <a:t>Reaktiiviset tilat		  36	  30	  21	  20	  107</a:t>
            </a:r>
          </a:p>
          <a:p>
            <a:pPr marL="0" indent="0">
              <a:buNone/>
            </a:pPr>
            <a:r>
              <a:rPr lang="fi-FI" sz="1200" dirty="0"/>
              <a:t>Neuroosit			  42	  44	  24	  46	  166</a:t>
            </a:r>
          </a:p>
          <a:p>
            <a:pPr marL="0" indent="0">
              <a:buNone/>
            </a:pPr>
            <a:r>
              <a:rPr lang="fi-FI" sz="1200" dirty="0"/>
              <a:t>Persoonallisuushäiriö		  15	  36	  39	  28	  118</a:t>
            </a:r>
          </a:p>
          <a:p>
            <a:pPr marL="0" indent="0">
              <a:buNone/>
            </a:pPr>
            <a:r>
              <a:rPr lang="fi-FI" sz="1200" dirty="0"/>
              <a:t>Älyllinen kehitysvammaisuus		    9	  15	  15	  17	    56</a:t>
            </a:r>
          </a:p>
          <a:p>
            <a:pPr marL="0" indent="0">
              <a:buNone/>
            </a:pPr>
            <a:r>
              <a:rPr lang="fi-FI" sz="1200" dirty="0"/>
              <a:t>Psykoosi			  10	  15	    7	    7	    39</a:t>
            </a:r>
          </a:p>
          <a:p>
            <a:pPr marL="0" indent="0">
              <a:buNone/>
            </a:pPr>
            <a:endParaRPr lang="fi-FI" sz="1200" dirty="0"/>
          </a:p>
          <a:p>
            <a:pPr marL="0" indent="0">
              <a:buNone/>
            </a:pPr>
            <a:r>
              <a:rPr lang="fi-FI" sz="1200" dirty="0"/>
              <a:t>Yhteensä			120	147	112	135	  514</a:t>
            </a:r>
          </a:p>
          <a:p>
            <a:pPr marL="0" indent="0">
              <a:buNone/>
            </a:pPr>
            <a:endParaRPr lang="fi-FI" sz="1200" dirty="0"/>
          </a:p>
          <a:p>
            <a:pPr marL="0" indent="0">
              <a:buNone/>
            </a:pPr>
            <a:endParaRPr lang="fi-FI" sz="1200" dirty="0"/>
          </a:p>
          <a:p>
            <a:pPr marL="0" indent="0">
              <a:buNone/>
            </a:pPr>
            <a:r>
              <a:rPr lang="fi-FI" sz="1200" dirty="0"/>
              <a:t>		</a:t>
            </a:r>
          </a:p>
        </p:txBody>
      </p:sp>
    </p:spTree>
    <p:extLst>
      <p:ext uri="{BB962C8B-B14F-4D97-AF65-F5344CB8AC3E}">
        <p14:creationId xmlns:p14="http://schemas.microsoft.com/office/powerpoint/2010/main" val="223965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4C1F624-1E98-F129-A2D9-D2DF2B7912CA}"/>
              </a:ext>
            </a:extLst>
          </p:cNvPr>
          <p:cNvSpPr>
            <a:spLocks noGrp="1"/>
          </p:cNvSpPr>
          <p:nvPr>
            <p:ph type="title"/>
          </p:nvPr>
        </p:nvSpPr>
        <p:spPr/>
        <p:txBody>
          <a:bodyPr>
            <a:normAutofit/>
          </a:bodyPr>
          <a:lstStyle/>
          <a:p>
            <a:r>
              <a:rPr lang="fi-FI" sz="1400" dirty="0"/>
              <a:t>Psykiatrinen päädiagnoosi seuranta-aikana 1945-1989</a:t>
            </a:r>
          </a:p>
        </p:txBody>
      </p:sp>
      <p:sp>
        <p:nvSpPr>
          <p:cNvPr id="5" name="Sisällön paikkamerkki 4">
            <a:extLst>
              <a:ext uri="{FF2B5EF4-FFF2-40B4-BE49-F238E27FC236}">
                <a16:creationId xmlns:a16="http://schemas.microsoft.com/office/drawing/2014/main" id="{60FE5C6E-F383-F5A0-8172-2FCA71311078}"/>
              </a:ext>
            </a:extLst>
          </p:cNvPr>
          <p:cNvSpPr>
            <a:spLocks noGrp="1"/>
          </p:cNvSpPr>
          <p:nvPr>
            <p:ph idx="1"/>
          </p:nvPr>
        </p:nvSpPr>
        <p:spPr/>
        <p:txBody>
          <a:bodyPr>
            <a:normAutofit fontScale="92500" lnSpcReduction="10000"/>
          </a:bodyPr>
          <a:lstStyle/>
          <a:p>
            <a:pPr marL="0" indent="0">
              <a:buNone/>
            </a:pPr>
            <a:r>
              <a:rPr lang="fi-FI" sz="1200" dirty="0"/>
              <a:t>Diagnoosiryhmä			Potilaat (N=514/504)	Verrokit (N=514/479)					  n        %		  n        %</a:t>
            </a:r>
          </a:p>
          <a:p>
            <a:endParaRPr lang="fi-FI" sz="1200" dirty="0"/>
          </a:p>
          <a:p>
            <a:pPr marL="0" indent="0">
              <a:buNone/>
            </a:pPr>
            <a:r>
              <a:rPr lang="fi-FI" sz="1200" dirty="0"/>
              <a:t>Skitsofrenia				31       6,2		  1       0,2</a:t>
            </a:r>
          </a:p>
          <a:p>
            <a:pPr marL="0" indent="0">
              <a:buNone/>
            </a:pPr>
            <a:r>
              <a:rPr lang="fi-FI" sz="1200" dirty="0"/>
              <a:t>Muu psykoosi	(</a:t>
            </a:r>
            <a:r>
              <a:rPr lang="fi-FI" sz="1200" dirty="0" err="1"/>
              <a:t>sis</a:t>
            </a:r>
            <a:r>
              <a:rPr lang="fi-FI" sz="1200" dirty="0"/>
              <a:t> alkoholipsykoosit)		36       7,1		22       4,6</a:t>
            </a:r>
          </a:p>
          <a:p>
            <a:pPr marL="0" indent="0">
              <a:buNone/>
            </a:pPr>
            <a:r>
              <a:rPr lang="fi-FI" sz="1200" dirty="0"/>
              <a:t>Neuroosiryhmän häiriö     			33       6,6		17       3,5</a:t>
            </a:r>
          </a:p>
          <a:p>
            <a:pPr marL="0" indent="0">
              <a:buNone/>
            </a:pPr>
            <a:r>
              <a:rPr lang="fi-FI" sz="1200" dirty="0"/>
              <a:t>Persoonallisuushäiriö		     	31       6,2		  5       1,0</a:t>
            </a:r>
          </a:p>
          <a:p>
            <a:pPr marL="0" indent="0">
              <a:buNone/>
            </a:pPr>
            <a:r>
              <a:rPr lang="fi-FI" sz="1200" dirty="0"/>
              <a:t>Älyllinen kehitysvammaisuus tai heikkolahjaisuus	13       2,6		  2       0,4</a:t>
            </a:r>
          </a:p>
          <a:p>
            <a:pPr marL="0" indent="0">
              <a:buNone/>
            </a:pPr>
            <a:r>
              <a:rPr lang="fi-FI" sz="1200" dirty="0"/>
              <a:t>Alkoholismi (psykoosit </a:t>
            </a:r>
            <a:r>
              <a:rPr lang="fi-FI" sz="1200" dirty="0" err="1"/>
              <a:t>pl</a:t>
            </a:r>
            <a:r>
              <a:rPr lang="fi-FI" sz="1200" dirty="0"/>
              <a:t>)			19       3,8		19       4,0</a:t>
            </a:r>
          </a:p>
          <a:p>
            <a:pPr marL="0" indent="0">
              <a:buNone/>
            </a:pPr>
            <a:r>
              <a:rPr lang="fi-FI" sz="1200" dirty="0"/>
              <a:t>Muu psyykkinen häiriö			12       2,4		  6       1,3</a:t>
            </a:r>
          </a:p>
          <a:p>
            <a:pPr marL="0" indent="0">
              <a:buNone/>
            </a:pPr>
            <a:endParaRPr lang="fi-FI" sz="1200" dirty="0"/>
          </a:p>
          <a:p>
            <a:pPr marL="0" indent="0">
              <a:buNone/>
            </a:pPr>
            <a:r>
              <a:rPr lang="fi-FI" sz="1200" dirty="0"/>
              <a:t>Yhteensä			                          175     34,7		72     15,0				</a:t>
            </a:r>
          </a:p>
          <a:p>
            <a:pPr marL="0" indent="0">
              <a:buNone/>
            </a:pPr>
            <a:r>
              <a:rPr lang="fi-FI" sz="1200" dirty="0"/>
              <a:t>								</a:t>
            </a:r>
          </a:p>
          <a:p>
            <a:pPr marL="0" indent="0">
              <a:buNone/>
            </a:pPr>
            <a:r>
              <a:rPr lang="fi-FI" sz="1200" dirty="0"/>
              <a:t>																																									  						</a:t>
            </a:r>
          </a:p>
          <a:p>
            <a:pPr lvl="5"/>
            <a:endParaRPr lang="fi-FI" sz="200" dirty="0"/>
          </a:p>
        </p:txBody>
      </p:sp>
    </p:spTree>
    <p:extLst>
      <p:ext uri="{BB962C8B-B14F-4D97-AF65-F5344CB8AC3E}">
        <p14:creationId xmlns:p14="http://schemas.microsoft.com/office/powerpoint/2010/main" val="1491850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9F61D9-494B-E8CD-92D9-EA6C46521D61}"/>
              </a:ext>
            </a:extLst>
          </p:cNvPr>
          <p:cNvSpPr>
            <a:spLocks noGrp="1"/>
          </p:cNvSpPr>
          <p:nvPr>
            <p:ph type="title"/>
          </p:nvPr>
        </p:nvSpPr>
        <p:spPr/>
        <p:txBody>
          <a:bodyPr>
            <a:normAutofit/>
          </a:bodyPr>
          <a:lstStyle/>
          <a:p>
            <a:r>
              <a:rPr lang="fi-FI" sz="1400" dirty="0"/>
              <a:t>Arvioitu työkyky sodan jälkeen</a:t>
            </a:r>
          </a:p>
        </p:txBody>
      </p:sp>
      <p:sp>
        <p:nvSpPr>
          <p:cNvPr id="3" name="Sisällön paikkamerkki 2">
            <a:extLst>
              <a:ext uri="{FF2B5EF4-FFF2-40B4-BE49-F238E27FC236}">
                <a16:creationId xmlns:a16="http://schemas.microsoft.com/office/drawing/2014/main" id="{455B9C14-F521-42FC-09E2-625D422FB7F6}"/>
              </a:ext>
            </a:extLst>
          </p:cNvPr>
          <p:cNvSpPr>
            <a:spLocks noGrp="1"/>
          </p:cNvSpPr>
          <p:nvPr>
            <p:ph idx="1"/>
          </p:nvPr>
        </p:nvSpPr>
        <p:spPr/>
        <p:txBody>
          <a:bodyPr>
            <a:normAutofit/>
          </a:bodyPr>
          <a:lstStyle/>
          <a:p>
            <a:pPr marL="0" indent="0">
              <a:buNone/>
            </a:pPr>
            <a:r>
              <a:rPr lang="fi-FI" sz="1200" dirty="0"/>
              <a:t>Ajankohta		Potilaat (</a:t>
            </a:r>
            <a:r>
              <a:rPr lang="fi-FI" sz="1200" dirty="0" err="1"/>
              <a:t>sv</a:t>
            </a:r>
            <a:r>
              <a:rPr lang="fi-FI" sz="1200" dirty="0"/>
              <a:t> </a:t>
            </a:r>
            <a:r>
              <a:rPr lang="fi-FI" sz="1200" dirty="0" err="1"/>
              <a:t>keskim</a:t>
            </a:r>
            <a:r>
              <a:rPr lang="fi-FI" sz="1200" dirty="0"/>
              <a:t> 1915)		Verrokit (</a:t>
            </a:r>
            <a:r>
              <a:rPr lang="fi-FI" sz="1200" dirty="0" err="1"/>
              <a:t>sv</a:t>
            </a:r>
            <a:r>
              <a:rPr lang="fi-FI" sz="1200" dirty="0"/>
              <a:t> </a:t>
            </a:r>
            <a:r>
              <a:rPr lang="fi-FI" sz="1200" dirty="0" err="1"/>
              <a:t>keskim</a:t>
            </a:r>
            <a:r>
              <a:rPr lang="fi-FI" sz="1200" dirty="0"/>
              <a:t> 1918)</a:t>
            </a:r>
          </a:p>
          <a:p>
            <a:pPr marL="0" indent="0">
              <a:buNone/>
            </a:pPr>
            <a:r>
              <a:rPr lang="fi-FI" sz="1200" dirty="0"/>
              <a:t>		työkykyinen	alentuneesti </a:t>
            </a:r>
            <a:r>
              <a:rPr lang="fi-FI" sz="1200" dirty="0" err="1"/>
              <a:t>tkyk</a:t>
            </a:r>
            <a:r>
              <a:rPr lang="fi-FI" sz="1200" dirty="0"/>
              <a:t>	työkykyinen	alentuneesti </a:t>
            </a:r>
            <a:r>
              <a:rPr lang="fi-FI" sz="1200" dirty="0" err="1"/>
              <a:t>tkyk</a:t>
            </a:r>
            <a:endParaRPr lang="fi-FI" sz="1200" dirty="0"/>
          </a:p>
          <a:p>
            <a:pPr marL="0" indent="0">
              <a:buNone/>
            </a:pPr>
            <a:endParaRPr lang="fi-FI" sz="1200" dirty="0"/>
          </a:p>
          <a:p>
            <a:pPr marL="0" indent="0">
              <a:buNone/>
            </a:pPr>
            <a:r>
              <a:rPr lang="fi-FI" sz="1200" dirty="0"/>
              <a:t>31.12.1944		84,3  %	10,9  %		91,0  %	  5,5  %</a:t>
            </a:r>
          </a:p>
          <a:p>
            <a:pPr marL="0" indent="0">
              <a:buNone/>
            </a:pPr>
            <a:r>
              <a:rPr lang="fi-FI" sz="1200" dirty="0"/>
              <a:t>31.12.1953		86,0  %	  7,7  %		94,2  %	  4,0  %</a:t>
            </a:r>
          </a:p>
          <a:p>
            <a:pPr marL="0" indent="0">
              <a:buNone/>
            </a:pPr>
            <a:r>
              <a:rPr lang="fi-FI" sz="1200" dirty="0"/>
              <a:t>31.12.1962		77,1  %	  8,9  %		90,8  %             	  5,9  %</a:t>
            </a:r>
          </a:p>
          <a:p>
            <a:pPr marL="0" indent="0">
              <a:buNone/>
            </a:pPr>
            <a:r>
              <a:rPr lang="fi-FI" sz="1200" dirty="0"/>
              <a:t>31.12.1971*		46,4  %	13,5  %		66,1  % 	10.7  %</a:t>
            </a:r>
          </a:p>
          <a:p>
            <a:pPr marL="0" indent="0">
              <a:buNone/>
            </a:pPr>
            <a:r>
              <a:rPr lang="fi-FI" sz="1200" dirty="0"/>
              <a:t>31,12,1980*		30,4  %        	13,0  %		48,2  %	  9,2  %</a:t>
            </a:r>
          </a:p>
          <a:p>
            <a:pPr marL="0" indent="0">
              <a:buNone/>
            </a:pPr>
            <a:r>
              <a:rPr lang="fi-FI" sz="1200" dirty="0"/>
              <a:t>31.12.1989*		44,0  %             </a:t>
            </a:r>
            <a:r>
              <a:rPr lang="fi-FI" sz="1200" dirty="0" err="1"/>
              <a:t>sis</a:t>
            </a:r>
            <a:r>
              <a:rPr lang="fi-FI" sz="1200" dirty="0"/>
              <a:t> viereiseen		57,5  %	 </a:t>
            </a:r>
            <a:r>
              <a:rPr lang="fi-FI" sz="1200" dirty="0" err="1"/>
              <a:t>sis</a:t>
            </a:r>
            <a:r>
              <a:rPr lang="fi-FI" sz="1200" dirty="0"/>
              <a:t> viereiseen</a:t>
            </a:r>
          </a:p>
          <a:p>
            <a:pPr marL="0" indent="0">
              <a:buNone/>
            </a:pPr>
            <a:endParaRPr lang="fi-FI" sz="1200" dirty="0"/>
          </a:p>
          <a:p>
            <a:pPr marL="0" indent="0">
              <a:buNone/>
            </a:pPr>
            <a:r>
              <a:rPr lang="fi-FI" sz="1200" dirty="0"/>
              <a:t>* Sisältää myös työkykyisinä </a:t>
            </a:r>
            <a:r>
              <a:rPr lang="fi-FI" sz="1200"/>
              <a:t>vanhuuseläkkeelle siirtyneet  </a:t>
            </a:r>
            <a:r>
              <a:rPr lang="fi-FI" sz="1200" dirty="0"/>
              <a:t>																			</a:t>
            </a:r>
          </a:p>
        </p:txBody>
      </p:sp>
    </p:spTree>
    <p:extLst>
      <p:ext uri="{BB962C8B-B14F-4D97-AF65-F5344CB8AC3E}">
        <p14:creationId xmlns:p14="http://schemas.microsoft.com/office/powerpoint/2010/main" val="2491153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C33C69-8C7E-F9F3-3FDE-C541C5ABB909}"/>
              </a:ext>
            </a:extLst>
          </p:cNvPr>
          <p:cNvSpPr>
            <a:spLocks noGrp="1"/>
          </p:cNvSpPr>
          <p:nvPr>
            <p:ph type="title"/>
          </p:nvPr>
        </p:nvSpPr>
        <p:spPr/>
        <p:txBody>
          <a:bodyPr>
            <a:normAutofit/>
          </a:bodyPr>
          <a:lstStyle/>
          <a:p>
            <a:r>
              <a:rPr lang="fi-FI" sz="1400" dirty="0"/>
              <a:t>Hoitoa ja kuntoutusta</a:t>
            </a:r>
            <a:br>
              <a:rPr lang="fi-FI" sz="1400" dirty="0"/>
            </a:br>
            <a:endParaRPr lang="fi-FI" sz="1400" dirty="0"/>
          </a:p>
        </p:txBody>
      </p:sp>
      <p:sp>
        <p:nvSpPr>
          <p:cNvPr id="3" name="Sisällön paikkamerkki 2">
            <a:extLst>
              <a:ext uri="{FF2B5EF4-FFF2-40B4-BE49-F238E27FC236}">
                <a16:creationId xmlns:a16="http://schemas.microsoft.com/office/drawing/2014/main" id="{61811BD1-2A11-AEDB-337F-6705AAFED3A9}"/>
              </a:ext>
            </a:extLst>
          </p:cNvPr>
          <p:cNvSpPr>
            <a:spLocks noGrp="1"/>
          </p:cNvSpPr>
          <p:nvPr>
            <p:ph idx="1"/>
          </p:nvPr>
        </p:nvSpPr>
        <p:spPr/>
        <p:txBody>
          <a:bodyPr>
            <a:normAutofit lnSpcReduction="10000"/>
          </a:bodyPr>
          <a:lstStyle/>
          <a:p>
            <a:pPr marL="0" indent="0">
              <a:buNone/>
            </a:pPr>
            <a:r>
              <a:rPr lang="fi-FI" sz="1200" dirty="0"/>
              <a:t>-  Hoitoaika sairaalassa keskimäärin 4-6 viikkoa</a:t>
            </a:r>
          </a:p>
          <a:p>
            <a:pPr marL="0" indent="0">
              <a:buNone/>
            </a:pPr>
            <a:r>
              <a:rPr lang="fi-FI" sz="1200" dirty="0"/>
              <a:t>-  Vain kenttäsairaalatasolla hoidettuja vähän </a:t>
            </a:r>
          </a:p>
          <a:p>
            <a:pPr marL="0" indent="0">
              <a:buNone/>
            </a:pPr>
            <a:r>
              <a:rPr lang="fi-FI" sz="1200" dirty="0"/>
              <a:t>-  Hoitomenetelmiä: lepo rauhallisissa oloissa, tarvittaessa rauhoittavia lääkkeitä, yksinkertainen tukeva psykoterapia,  </a:t>
            </a:r>
          </a:p>
          <a:p>
            <a:pPr marL="0" indent="0">
              <a:buNone/>
            </a:pPr>
            <a:r>
              <a:rPr lang="fi-FI" sz="1200" dirty="0"/>
              <a:t>    tarvittaessa sokkihoito (pääosin </a:t>
            </a:r>
            <a:r>
              <a:rPr lang="fi-FI" sz="1200" dirty="0" err="1"/>
              <a:t>cardiazol</a:t>
            </a:r>
            <a:r>
              <a:rPr lang="fi-FI" sz="1200" dirty="0"/>
              <a:t>), työterapia mahdollisuuksien mukaan</a:t>
            </a:r>
          </a:p>
          <a:p>
            <a:pPr marL="0" indent="0">
              <a:buNone/>
            </a:pPr>
            <a:r>
              <a:rPr lang="fi-FI" sz="1200" dirty="0"/>
              <a:t>-  Hoitojakson jälkeen toipumisloma harkinnan mukaan, tämän jälkeen jälkitarkastus samassa sairaalassa (kokemusten</a:t>
            </a:r>
          </a:p>
          <a:p>
            <a:pPr marL="0" indent="0">
              <a:buNone/>
            </a:pPr>
            <a:r>
              <a:rPr lang="fi-FI" sz="1200" dirty="0"/>
              <a:t>     jälkeen muutettu ohje) </a:t>
            </a:r>
          </a:p>
          <a:p>
            <a:pPr marL="0" indent="0">
              <a:buNone/>
            </a:pPr>
            <a:r>
              <a:rPr lang="fi-FI" sz="1200" dirty="0"/>
              <a:t>-   Tutkimusotoksen sijoitus hoitojakson jälkeen: sotatoimialueelle (A I-B I) 35 %, erityisyksikköön (B II) 17 %, kotialueelle </a:t>
            </a:r>
          </a:p>
          <a:p>
            <a:pPr marL="0" indent="0">
              <a:buNone/>
            </a:pPr>
            <a:r>
              <a:rPr lang="fi-FI" sz="1200" dirty="0"/>
              <a:t>    (B II  tai  E) 41 % ja pysyvä vapautus (D) 7 % </a:t>
            </a:r>
          </a:p>
          <a:p>
            <a:pPr marL="0" indent="0">
              <a:buNone/>
            </a:pPr>
            <a:r>
              <a:rPr lang="fi-FI" sz="1200" dirty="0"/>
              <a:t>    Kuntoutusjärjestelmä hermotoipilaskomppaniat vuodesta 1942:</a:t>
            </a:r>
          </a:p>
          <a:p>
            <a:pPr marL="0" indent="0">
              <a:buNone/>
            </a:pPr>
            <a:r>
              <a:rPr lang="fi-FI" sz="1200" dirty="0"/>
              <a:t>       Tarkkailukomppania Lahdessa, erilliset linnoitusrakennuskomppaniat (15) sotatoimialueen ulkopuolella</a:t>
            </a:r>
          </a:p>
          <a:p>
            <a:pPr marL="0" indent="0">
              <a:buNone/>
            </a:pPr>
            <a:r>
              <a:rPr lang="fi-FI" sz="1200" dirty="0"/>
              <a:t>       Tiukasti valvottu työpalvelus fyysisessä työssä ilman rintamapalveluksen vaarallisuutta</a:t>
            </a:r>
          </a:p>
          <a:p>
            <a:pPr marL="0" indent="0">
              <a:buNone/>
            </a:pPr>
            <a:r>
              <a:rPr lang="fi-FI" sz="1200" dirty="0"/>
              <a:t>       Sodan päättyessä näissä palveli 3234 miestä, kaikkiaan palvelleita ollut lähemmäs 4000</a:t>
            </a:r>
          </a:p>
          <a:p>
            <a:pPr marL="0" indent="0">
              <a:buNone/>
            </a:pPr>
            <a:r>
              <a:rPr lang="fi-FI" sz="1200" dirty="0"/>
              <a:t>       Kotiutettaessa kaikista lausunto kotikunnan työvoimaviranomaisille </a:t>
            </a:r>
          </a:p>
          <a:p>
            <a:pPr marL="0" indent="0">
              <a:buNone/>
            </a:pPr>
            <a:r>
              <a:rPr lang="fi-FI" sz="1200" dirty="0"/>
              <a:t>       Merkitys pitkän aikavälin sosiaalisen selviytymisen suhteen epävarma </a:t>
            </a:r>
          </a:p>
          <a:p>
            <a:pPr marL="0" indent="0">
              <a:buNone/>
            </a:pPr>
            <a:r>
              <a:rPr lang="fi-FI" sz="1200" dirty="0"/>
              <a:t>    </a:t>
            </a:r>
          </a:p>
          <a:p>
            <a:pPr marL="0" indent="0">
              <a:buNone/>
            </a:pPr>
            <a:r>
              <a:rPr lang="fi-FI" sz="1200" dirty="0"/>
              <a:t>        </a:t>
            </a:r>
          </a:p>
        </p:txBody>
      </p:sp>
    </p:spTree>
    <p:extLst>
      <p:ext uri="{BB962C8B-B14F-4D97-AF65-F5344CB8AC3E}">
        <p14:creationId xmlns:p14="http://schemas.microsoft.com/office/powerpoint/2010/main" val="1095652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30824A6-96A5-81DD-C93C-B0EB02A5819F}"/>
              </a:ext>
            </a:extLst>
          </p:cNvPr>
          <p:cNvSpPr>
            <a:spLocks noGrp="1"/>
          </p:cNvSpPr>
          <p:nvPr>
            <p:ph type="title"/>
          </p:nvPr>
        </p:nvSpPr>
        <p:spPr/>
        <p:txBody>
          <a:bodyPr>
            <a:normAutofit/>
          </a:bodyPr>
          <a:lstStyle/>
          <a:p>
            <a:r>
              <a:rPr lang="fi-FI" sz="1400" dirty="0"/>
              <a:t>Seurantatutkimuksia I</a:t>
            </a:r>
            <a:br>
              <a:rPr lang="fi-FI" sz="1400" dirty="0"/>
            </a:br>
            <a:endParaRPr lang="fi-FI" sz="1400" dirty="0"/>
          </a:p>
        </p:txBody>
      </p:sp>
      <p:sp>
        <p:nvSpPr>
          <p:cNvPr id="5" name="Sisällön paikkamerkki 4">
            <a:extLst>
              <a:ext uri="{FF2B5EF4-FFF2-40B4-BE49-F238E27FC236}">
                <a16:creationId xmlns:a16="http://schemas.microsoft.com/office/drawing/2014/main" id="{D76506B0-B613-91E8-F36E-3887568FC214}"/>
              </a:ext>
            </a:extLst>
          </p:cNvPr>
          <p:cNvSpPr>
            <a:spLocks noGrp="1"/>
          </p:cNvSpPr>
          <p:nvPr>
            <p:ph idx="1"/>
          </p:nvPr>
        </p:nvSpPr>
        <p:spPr/>
        <p:txBody>
          <a:bodyPr>
            <a:normAutofit/>
          </a:bodyPr>
          <a:lstStyle/>
          <a:p>
            <a:pPr marL="0" indent="0">
              <a:buNone/>
            </a:pPr>
            <a:r>
              <a:rPr lang="fi-FI" sz="1400" dirty="0"/>
              <a:t>Veteraaniprojektin esitutkimus, Kansanterveyslaitos 1992:</a:t>
            </a:r>
          </a:p>
          <a:p>
            <a:pPr marL="0" indent="0">
              <a:buNone/>
            </a:pPr>
            <a:endParaRPr lang="fi-FI" sz="1200" dirty="0"/>
          </a:p>
          <a:p>
            <a:pPr>
              <a:buFontTx/>
              <a:buChar char="-"/>
            </a:pPr>
            <a:r>
              <a:rPr lang="fi-FI" sz="1200" dirty="0"/>
              <a:t>Vastanneista miehiä 902</a:t>
            </a:r>
          </a:p>
          <a:p>
            <a:pPr>
              <a:buFontTx/>
              <a:buChar char="-"/>
            </a:pPr>
            <a:r>
              <a:rPr lang="fi-FI" sz="1200" dirty="0"/>
              <a:t>Masentuneita usein tai aina 5,8 %</a:t>
            </a:r>
          </a:p>
          <a:p>
            <a:pPr>
              <a:buFontTx/>
              <a:buChar char="-"/>
            </a:pPr>
            <a:r>
              <a:rPr lang="fi-FI" sz="1200" dirty="0"/>
              <a:t>Hermostuneita tai ahdistuneita usein tai aina 8,8 %</a:t>
            </a:r>
          </a:p>
          <a:p>
            <a:pPr>
              <a:buFontTx/>
              <a:buChar char="-"/>
            </a:pPr>
            <a:r>
              <a:rPr lang="fi-FI" sz="1200" dirty="0"/>
              <a:t>Huonosti nukkuvia usein tai aina 18,1 %</a:t>
            </a:r>
          </a:p>
          <a:p>
            <a:pPr>
              <a:buFontTx/>
              <a:buChar char="-"/>
            </a:pPr>
            <a:r>
              <a:rPr lang="fi-FI" sz="1200" dirty="0"/>
              <a:t>Sota-aiheisia unia usein 6.7 %, joskus 58,8 %</a:t>
            </a:r>
          </a:p>
          <a:p>
            <a:pPr>
              <a:buFontTx/>
              <a:buChar char="-"/>
            </a:pPr>
            <a:r>
              <a:rPr lang="fi-FI" sz="1200" dirty="0"/>
              <a:t>Ahdistavia, pelottavia tai kauhumuistoja sodasta usein 2,9 %</a:t>
            </a:r>
          </a:p>
          <a:p>
            <a:pPr>
              <a:buFontTx/>
              <a:buChar char="-"/>
            </a:pPr>
            <a:r>
              <a:rPr lang="fi-FI" sz="1200" dirty="0"/>
              <a:t>Sota-aikaisia sellaisia pelko-, ahdistus- tai masennustiloja, joita olisi pitänyt hoitaa 14,5 %</a:t>
            </a:r>
          </a:p>
          <a:p>
            <a:pPr>
              <a:buFontTx/>
              <a:buChar char="-"/>
            </a:pPr>
            <a:r>
              <a:rPr lang="fi-FI" sz="1200" dirty="0"/>
              <a:t>Psyykkinen toimintakyky huono 9,0 %, heikentynyt 17.4 % </a:t>
            </a:r>
          </a:p>
          <a:p>
            <a:pPr marL="0" indent="0">
              <a:buNone/>
            </a:pPr>
            <a:endParaRPr lang="fi-FI" sz="1200" dirty="0"/>
          </a:p>
          <a:p>
            <a:pPr marL="0" indent="0">
              <a:buNone/>
            </a:pPr>
            <a:endParaRPr lang="fi-FI" sz="1200" dirty="0"/>
          </a:p>
          <a:p>
            <a:pPr marL="0" indent="0">
              <a:buNone/>
            </a:pPr>
            <a:endParaRPr lang="fi-FI" sz="1400" dirty="0"/>
          </a:p>
        </p:txBody>
      </p:sp>
    </p:spTree>
    <p:extLst>
      <p:ext uri="{BB962C8B-B14F-4D97-AF65-F5344CB8AC3E}">
        <p14:creationId xmlns:p14="http://schemas.microsoft.com/office/powerpoint/2010/main" val="2710959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00DD4A-187C-195F-9099-BED7986CE264}"/>
              </a:ext>
            </a:extLst>
          </p:cNvPr>
          <p:cNvSpPr>
            <a:spLocks noGrp="1"/>
          </p:cNvSpPr>
          <p:nvPr>
            <p:ph type="title"/>
          </p:nvPr>
        </p:nvSpPr>
        <p:spPr/>
        <p:txBody>
          <a:bodyPr>
            <a:normAutofit/>
          </a:bodyPr>
          <a:lstStyle/>
          <a:p>
            <a:r>
              <a:rPr lang="fi-FI" sz="1400" dirty="0"/>
              <a:t>Seurantatutkimuksia II</a:t>
            </a:r>
          </a:p>
        </p:txBody>
      </p:sp>
      <p:sp>
        <p:nvSpPr>
          <p:cNvPr id="3" name="Sisällön paikkamerkki 2">
            <a:extLst>
              <a:ext uri="{FF2B5EF4-FFF2-40B4-BE49-F238E27FC236}">
                <a16:creationId xmlns:a16="http://schemas.microsoft.com/office/drawing/2014/main" id="{0A550DC2-C8FC-BF23-6FF6-64AD707BF82F}"/>
              </a:ext>
            </a:extLst>
          </p:cNvPr>
          <p:cNvSpPr>
            <a:spLocks noGrp="1"/>
          </p:cNvSpPr>
          <p:nvPr>
            <p:ph idx="1"/>
          </p:nvPr>
        </p:nvSpPr>
        <p:spPr>
          <a:xfrm>
            <a:off x="628650" y="1487055"/>
            <a:ext cx="7886700" cy="4689908"/>
          </a:xfrm>
        </p:spPr>
        <p:txBody>
          <a:bodyPr>
            <a:noAutofit/>
          </a:bodyPr>
          <a:lstStyle/>
          <a:p>
            <a:pPr marL="0" indent="0">
              <a:buNone/>
            </a:pPr>
            <a:endParaRPr lang="fi-FI" sz="1200" dirty="0"/>
          </a:p>
          <a:p>
            <a:pPr marL="0" indent="0">
              <a:buNone/>
            </a:pPr>
            <a:r>
              <a:rPr lang="fi-FI" sz="1200" dirty="0"/>
              <a:t>Kolmas valtakunnallinen sotavankitutkimus, Kaunialan sairaala 1993 – 1997:</a:t>
            </a:r>
          </a:p>
          <a:p>
            <a:pPr marL="0" indent="0">
              <a:buNone/>
            </a:pPr>
            <a:endParaRPr lang="fi-FI" sz="1200" dirty="0"/>
          </a:p>
          <a:p>
            <a:pPr>
              <a:buFontTx/>
              <a:buChar char="-"/>
            </a:pPr>
            <a:r>
              <a:rPr lang="fi-FI" sz="1200" dirty="0"/>
              <a:t>Psykiatrin ja/tai psykologin tutkimuksessa käyneitä 310 (miehiä 253)</a:t>
            </a:r>
          </a:p>
          <a:p>
            <a:pPr>
              <a:buFontTx/>
              <a:buChar char="-"/>
            </a:pPr>
            <a:endParaRPr lang="fi-FI" sz="1200" dirty="0"/>
          </a:p>
          <a:p>
            <a:pPr>
              <a:buFontTx/>
              <a:buChar char="-"/>
            </a:pPr>
            <a:r>
              <a:rPr lang="fi-FI" sz="1200" dirty="0"/>
              <a:t>Osallistuneita kaikkiaan noin 650, </a:t>
            </a:r>
            <a:r>
              <a:rPr lang="fi-FI" sz="1200" dirty="0" err="1"/>
              <a:t>em</a:t>
            </a:r>
            <a:r>
              <a:rPr lang="fi-FI" sz="1200" dirty="0"/>
              <a:t> tutkimuksiin ei otettu niitä, jotka olivat kirjallisessa kyselyssä ilmoittaneet olevansa         oireettomia, tai eivät halunneet tutkimukseen</a:t>
            </a:r>
          </a:p>
          <a:p>
            <a:pPr>
              <a:buFontTx/>
              <a:buChar char="-"/>
            </a:pPr>
            <a:endParaRPr lang="fi-FI" sz="1200" dirty="0"/>
          </a:p>
          <a:p>
            <a:pPr>
              <a:buFontTx/>
              <a:buChar char="-"/>
            </a:pPr>
            <a:r>
              <a:rPr lang="fi-FI" sz="1200" dirty="0"/>
              <a:t>Traumaperäisen stressihäiriön kriteerit tutkimushetkellä täyttäviä oli 11,6  %, häiriön kriteerit osittain täyttäviä 22,3 %, jonkin yksittäisen oireet ilmoitti 36,5 %, ei mitään </a:t>
            </a:r>
            <a:r>
              <a:rPr lang="fi-FI" sz="1200" dirty="0" err="1"/>
              <a:t>TPSH:n</a:t>
            </a:r>
            <a:r>
              <a:rPr lang="fi-FI" sz="1200" dirty="0"/>
              <a:t> oiretta 29,7 %</a:t>
            </a:r>
          </a:p>
          <a:p>
            <a:pPr>
              <a:buFontTx/>
              <a:buChar char="-"/>
            </a:pPr>
            <a:endParaRPr lang="fi-FI" sz="1200" dirty="0"/>
          </a:p>
          <a:p>
            <a:pPr>
              <a:buFontTx/>
              <a:buChar char="-"/>
            </a:pPr>
            <a:r>
              <a:rPr lang="fi-FI" sz="1200" dirty="0"/>
              <a:t>Vastaava arvio koko elinajalta: TPSH 17,1 %, osittainen TPSH 31,6 %, jokin yksittäinen oire 39,0 %, ei oireita 12,3 %</a:t>
            </a:r>
          </a:p>
          <a:p>
            <a:pPr>
              <a:buFontTx/>
              <a:buChar char="-"/>
            </a:pPr>
            <a:endParaRPr lang="fi-FI" sz="1200" dirty="0"/>
          </a:p>
          <a:p>
            <a:pPr>
              <a:buFontTx/>
              <a:buChar char="-"/>
            </a:pPr>
            <a:r>
              <a:rPr lang="fi-FI" sz="1200" dirty="0"/>
              <a:t>Psykiatrin arvio sodan/sotavankeuden aiheuttamasta psyykkisestä haitasta kokonaisuudessaan:</a:t>
            </a:r>
          </a:p>
          <a:p>
            <a:pPr marL="0" indent="0">
              <a:buNone/>
            </a:pPr>
            <a:r>
              <a:rPr lang="fi-FI" sz="1200" dirty="0"/>
              <a:t> 	 haitta-aste alle 10 %	83</a:t>
            </a:r>
          </a:p>
          <a:p>
            <a:pPr marL="457200" lvl="1" indent="0">
              <a:buNone/>
            </a:pPr>
            <a:r>
              <a:rPr lang="fi-FI" sz="1200" dirty="0"/>
              <a:t>              haitta-aste 10 %                     133</a:t>
            </a:r>
          </a:p>
          <a:p>
            <a:pPr marL="457200" lvl="1" indent="0">
              <a:buNone/>
            </a:pPr>
            <a:r>
              <a:rPr lang="fi-FI" sz="1200" dirty="0"/>
              <a:t>              haitta-aste yli 10 %	94 </a:t>
            </a:r>
          </a:p>
          <a:p>
            <a:pPr marL="457200" lvl="1" indent="0">
              <a:buNone/>
            </a:pPr>
            <a:endParaRPr lang="fi-FI" sz="1200" dirty="0"/>
          </a:p>
          <a:p>
            <a:pPr marL="457200" lvl="1" indent="0">
              <a:buNone/>
            </a:pPr>
            <a:endParaRPr lang="fi-FI" sz="1200" dirty="0"/>
          </a:p>
          <a:p>
            <a:pPr marL="914400" lvl="2" indent="0">
              <a:buNone/>
            </a:pPr>
            <a:endParaRPr lang="fi-FI" sz="1200" dirty="0"/>
          </a:p>
          <a:p>
            <a:pPr marL="914400" lvl="2" indent="0">
              <a:buNone/>
            </a:pPr>
            <a:r>
              <a:rPr lang="fi-FI" sz="1200" dirty="0"/>
              <a:t>-   </a:t>
            </a:r>
          </a:p>
          <a:p>
            <a:pPr>
              <a:buFontTx/>
              <a:buChar char="-"/>
            </a:pPr>
            <a:endParaRPr lang="fi-FI" sz="1200" dirty="0"/>
          </a:p>
          <a:p>
            <a:pPr>
              <a:buFontTx/>
              <a:buChar char="-"/>
            </a:pPr>
            <a:endParaRPr lang="fi-FI" sz="1200" dirty="0"/>
          </a:p>
          <a:p>
            <a:pPr marL="0" indent="0">
              <a:buNone/>
            </a:pPr>
            <a:r>
              <a:rPr lang="fi-FI" sz="1200" dirty="0"/>
              <a:t>	</a:t>
            </a:r>
          </a:p>
          <a:p>
            <a:pPr marL="0" indent="0">
              <a:buNone/>
            </a:pPr>
            <a:r>
              <a:rPr lang="fi-FI" sz="1200" dirty="0"/>
              <a:t>  </a:t>
            </a:r>
          </a:p>
          <a:p>
            <a:pPr>
              <a:buFontTx/>
              <a:buChar char="-"/>
            </a:pPr>
            <a:endParaRPr lang="fi-FI" sz="1200" dirty="0"/>
          </a:p>
        </p:txBody>
      </p:sp>
    </p:spTree>
    <p:extLst>
      <p:ext uri="{BB962C8B-B14F-4D97-AF65-F5344CB8AC3E}">
        <p14:creationId xmlns:p14="http://schemas.microsoft.com/office/powerpoint/2010/main" val="2028134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7305D0-E8FA-CC62-7906-14C084BD274D}"/>
              </a:ext>
            </a:extLst>
          </p:cNvPr>
          <p:cNvSpPr>
            <a:spLocks noGrp="1"/>
          </p:cNvSpPr>
          <p:nvPr>
            <p:ph type="title"/>
          </p:nvPr>
        </p:nvSpPr>
        <p:spPr/>
        <p:txBody>
          <a:bodyPr>
            <a:normAutofit/>
          </a:bodyPr>
          <a:lstStyle/>
          <a:p>
            <a:r>
              <a:rPr lang="fi-FI" sz="1400" dirty="0"/>
              <a:t>Traumaperäisen </a:t>
            </a:r>
            <a:r>
              <a:rPr lang="fi-FI" sz="1400"/>
              <a:t>stressihäiriön käsite</a:t>
            </a:r>
          </a:p>
        </p:txBody>
      </p:sp>
      <p:sp>
        <p:nvSpPr>
          <p:cNvPr id="3" name="Sisällön paikkamerkki 2">
            <a:extLst>
              <a:ext uri="{FF2B5EF4-FFF2-40B4-BE49-F238E27FC236}">
                <a16:creationId xmlns:a16="http://schemas.microsoft.com/office/drawing/2014/main" id="{BA82ED1F-90DC-2D5E-3C89-54F4B5D7DC83}"/>
              </a:ext>
            </a:extLst>
          </p:cNvPr>
          <p:cNvSpPr>
            <a:spLocks noGrp="1"/>
          </p:cNvSpPr>
          <p:nvPr>
            <p:ph idx="1"/>
          </p:nvPr>
        </p:nvSpPr>
        <p:spPr/>
        <p:txBody>
          <a:bodyPr>
            <a:normAutofit/>
          </a:bodyPr>
          <a:lstStyle/>
          <a:p>
            <a:pPr>
              <a:buFontTx/>
              <a:buChar char="-"/>
            </a:pPr>
            <a:r>
              <a:rPr lang="fi-FI" sz="1200" dirty="0"/>
              <a:t>Määritelty alun perin USA:ssa 1970 –luvulla, taustana Vietnamin sodan kokemukset</a:t>
            </a:r>
          </a:p>
          <a:p>
            <a:pPr>
              <a:buFontTx/>
              <a:buChar char="-"/>
            </a:pPr>
            <a:r>
              <a:rPr lang="fi-FI" sz="1200" dirty="0"/>
              <a:t>Kansainväliseen tautiluokitukseen 1980, USA:ssa oma luokituksensa (DSM)</a:t>
            </a:r>
          </a:p>
          <a:p>
            <a:pPr>
              <a:buFontTx/>
              <a:buChar char="-"/>
            </a:pPr>
            <a:r>
              <a:rPr lang="fi-FI" sz="1200" dirty="0"/>
              <a:t>Kriteerit: A) Poikkeuksellisen uhkaava tai katastrofaalinen tapahtuma, joka todennäköisesti aiheuttaisi voimakasta ahdistuneisuutta kenessä tahansa. Sotatapahtuman kokeminen täyttää lähes aina tämän ehdon.  B) Tapahtuman pakonomainen mieleen palaaminen  C) Välttämiskäyttäytyminen  D) Kyvyttömyys muistaa tapahtuman yksityiskohtia tai jatkuvat psyykkisen herkistymisen ja ylivireyden oireet  E) Häiriö täyttää kriteerit B,C ja D kuuden kuukauden sisällä traumaattisesta tapahtumasta tai traumaattisen ajanjakson päättymisestä.</a:t>
            </a:r>
          </a:p>
          <a:p>
            <a:pPr>
              <a:buFontTx/>
              <a:buChar char="-"/>
            </a:pPr>
            <a:r>
              <a:rPr lang="fi-FI" sz="1200" dirty="0"/>
              <a:t>Viimeistään 1990 –luvulta alkaen tutkittu psyykkisen sotatrauman keskeisenä ilmenemismuotona.</a:t>
            </a:r>
          </a:p>
          <a:p>
            <a:pPr>
              <a:buFontTx/>
              <a:buChar char="-"/>
            </a:pPr>
            <a:endParaRPr lang="fi-FI" sz="1200" dirty="0"/>
          </a:p>
          <a:p>
            <a:pPr>
              <a:buFontTx/>
              <a:buChar char="-"/>
            </a:pPr>
            <a:r>
              <a:rPr lang="fi-FI" sz="1200" dirty="0"/>
              <a:t>Tutkimus psyykkisen sotavamman korvaamisesta Suomessa, S, Hietanen </a:t>
            </a:r>
            <a:r>
              <a:rPr lang="fi-FI" sz="1200" dirty="0" err="1"/>
              <a:t>ym</a:t>
            </a:r>
            <a:r>
              <a:rPr lang="fi-FI" sz="1200" dirty="0"/>
              <a:t> 1991:</a:t>
            </a:r>
          </a:p>
          <a:p>
            <a:pPr>
              <a:buFontTx/>
              <a:buChar char="-"/>
            </a:pPr>
            <a:r>
              <a:rPr lang="fi-FI" sz="1200" dirty="0"/>
              <a:t>Valtion tapaturmatoimiston korvaamia tapauksia 152  (ei sisällä sotavankeina olleita)</a:t>
            </a:r>
          </a:p>
          <a:p>
            <a:pPr>
              <a:buFontTx/>
              <a:buChar char="-"/>
            </a:pPr>
            <a:r>
              <a:rPr lang="fi-FI" sz="1200" dirty="0"/>
              <a:t>Korvausperusteena TPSH 24 tapauksessa, joista tutkijoiden mielestä missään tapauksessa </a:t>
            </a:r>
            <a:r>
              <a:rPr lang="fi-FI" sz="1200" dirty="0" err="1"/>
              <a:t>TPSH:n</a:t>
            </a:r>
            <a:r>
              <a:rPr lang="fi-FI" sz="1200" dirty="0"/>
              <a:t> kaikki vaaditut kriteerit eivät täyttyneet.</a:t>
            </a:r>
          </a:p>
          <a:p>
            <a:pPr>
              <a:buFontTx/>
              <a:buChar char="-"/>
            </a:pPr>
            <a:r>
              <a:rPr lang="fi-FI" sz="1200" dirty="0"/>
              <a:t>Kriteerit tutkijoiden mielestä osittain täyttävistä 20:stä korvauksen saajasta 9 oli samoja henkilöitä kuin VTT:n </a:t>
            </a:r>
            <a:r>
              <a:rPr lang="fi-FI" sz="1200" dirty="0" err="1"/>
              <a:t>TPSH:n</a:t>
            </a:r>
            <a:r>
              <a:rPr lang="fi-FI" sz="1200" dirty="0"/>
              <a:t> perusteella korvaukseen oikeuttamat henkilöt.</a:t>
            </a:r>
          </a:p>
          <a:p>
            <a:pPr>
              <a:buFontTx/>
              <a:buChar char="-"/>
            </a:pPr>
            <a:r>
              <a:rPr lang="fi-FI" sz="1200" dirty="0"/>
              <a:t>Sodan aikana ilmenneen psyykkisen häiriön korvausperusteet ovat todellisuudessa olleet varsin hajanaiset.</a:t>
            </a:r>
          </a:p>
          <a:p>
            <a:pPr>
              <a:buFontTx/>
              <a:buChar char="-"/>
            </a:pPr>
            <a:endParaRPr lang="fi-FI" sz="1200" dirty="0"/>
          </a:p>
          <a:p>
            <a:pPr>
              <a:buFontTx/>
              <a:buChar char="-"/>
            </a:pPr>
            <a:endParaRPr lang="fi-FI" sz="1200" dirty="0"/>
          </a:p>
          <a:p>
            <a:pPr>
              <a:buFontTx/>
              <a:buChar char="-"/>
            </a:pPr>
            <a:endParaRPr lang="fi-FI" sz="1200" dirty="0"/>
          </a:p>
        </p:txBody>
      </p:sp>
    </p:spTree>
    <p:extLst>
      <p:ext uri="{BB962C8B-B14F-4D97-AF65-F5344CB8AC3E}">
        <p14:creationId xmlns:p14="http://schemas.microsoft.com/office/powerpoint/2010/main" val="295581928"/>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655</TotalTime>
  <Words>1656</Words>
  <Application>Microsoft Office PowerPoint</Application>
  <PresentationFormat>Näytössä katseltava diaesitys (4:3)</PresentationFormat>
  <Paragraphs>176</Paragraphs>
  <Slides>12</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12</vt:i4>
      </vt:variant>
    </vt:vector>
  </HeadingPairs>
  <TitlesOfParts>
    <vt:vector size="16" baseType="lpstr">
      <vt:lpstr>Arial</vt:lpstr>
      <vt:lpstr>Calibri</vt:lpstr>
      <vt:lpstr>Calibri Light</vt:lpstr>
      <vt:lpstr>Office-teema</vt:lpstr>
      <vt:lpstr> Sotilaspsykiatriaa 80 vuotta </vt:lpstr>
      <vt:lpstr>  Jatkosodan psykiatristen potilaiden alkuperäisdiagnoosit</vt:lpstr>
      <vt:lpstr>Otoksen (1/60) potilaiden (514) häiriötyyppi hoidon alkamisvuosittain</vt:lpstr>
      <vt:lpstr>Psykiatrinen päädiagnoosi seuranta-aikana 1945-1989</vt:lpstr>
      <vt:lpstr>Arvioitu työkyky sodan jälkeen</vt:lpstr>
      <vt:lpstr>Hoitoa ja kuntoutusta </vt:lpstr>
      <vt:lpstr>Seurantatutkimuksia I </vt:lpstr>
      <vt:lpstr>Seurantatutkimuksia II</vt:lpstr>
      <vt:lpstr>Traumaperäisen stressihäiriön käsite</vt:lpstr>
      <vt:lpstr>YK:n rauhanturvaajapalveluksen keskeyttäjätutkimus 1969 - 1996 </vt:lpstr>
      <vt:lpstr>Näkemysten kehitystä Suomessa</vt:lpstr>
      <vt:lpstr> Nykyisen suomalaisen sotilaan psyykkisen selviytymisen arviointia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Sotilaspsykiatriaa 89 vuotta</dc:title>
  <dc:creator>Matti Ponteva</dc:creator>
  <cp:lastModifiedBy>Jorma Nisula</cp:lastModifiedBy>
  <cp:revision>2</cp:revision>
  <dcterms:created xsi:type="dcterms:W3CDTF">2023-08-21T12:48:08Z</dcterms:created>
  <dcterms:modified xsi:type="dcterms:W3CDTF">2023-08-24T14:52:47Z</dcterms:modified>
</cp:coreProperties>
</file>