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2" r:id="rId4"/>
    <p:sldId id="271" r:id="rId5"/>
    <p:sldId id="274" r:id="rId6"/>
    <p:sldId id="273" r:id="rId7"/>
    <p:sldId id="270" r:id="rId8"/>
    <p:sldId id="27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B74C7845-6D45-4EBE-87CD-B8F06A06226F}">
          <p14:sldIdLst>
            <p14:sldId id="256"/>
            <p14:sldId id="263"/>
            <p14:sldId id="272"/>
            <p14:sldId id="271"/>
            <p14:sldId id="274"/>
            <p14:sldId id="273"/>
            <p14:sldId id="270"/>
            <p14:sldId id="275"/>
          </p14:sldIdLst>
        </p14:section>
        <p14:section name="Nimetön osa" id="{7EBAE7C6-E7B7-4A34-8A05-23EC26CF9F6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4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37B0-604F-4BF7-AA50-22BE6AC96C1B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55E4-080A-4009-833B-A817450A3E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6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914ED2-5841-C428-8FB2-D94C7E4D1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41F956-0ECD-AA8E-BC96-D93798277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DFD8C8-B508-2E7C-4577-B836A79B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A97B25-21B3-ABF5-E293-57437432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95DE98-6E39-1BE9-F7C5-B7EF89D6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081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89B52-6402-1DDE-C789-9057A6D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C6D2AE-31AB-8B60-5AE2-A6F47BF9F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BBFE0-93C6-F525-16DB-FDAB14C8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63AC53-BF5F-D0FA-08E3-CC32BAD3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93E7F9-013C-4B74-5E96-FB77BEEC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9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1208FBD-9F50-6CEA-C8FE-BDE0D10AB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9CAD07F-A830-6E9F-B800-B6CBBAD9E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23BC9F-E8CE-BDA2-C340-69E7A637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F5A85B-BBF2-8404-6395-0B00762E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92089-0FF8-9872-D6FA-BBE2394F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0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8F327-74B2-2630-BBEF-B50A94AA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C7F7EA-1F98-7919-EA3A-6A4E76ED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90CAE7-3074-556B-1D44-6936F43F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BD145D-7ED7-F3E7-3BCA-B8406D34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C87F4A-B371-1A24-9F30-ED29A237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24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70828-0021-4256-6739-7B2415FD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F9DE9F-1A5A-0580-0C9E-83EF758CB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7911F6-BAFE-AB66-4FE4-55E01B18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05F3A0-A8D0-79EE-F912-D93A8B02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17F3B3-71FE-A46B-C119-7569785B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094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EB2B1B-D8CB-580E-6FBE-82A6B6A7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41FBA5-E9F3-9529-6810-5D1573151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7AFBCF-0144-8761-3989-2BC6F7882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B5C863-F10D-A60F-6AF4-7763236B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506D7B-31C9-5E54-964E-B62AD985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B4E130-F098-A5B4-08BA-488E4738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2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A48B86-EA17-468A-B80E-7F2A79EB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CDFC36-319D-C16F-2BCA-3113CE71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7848C0-D3D1-7D48-0744-24153DCC0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C1B541-FE24-A3F3-CFDA-497CA0172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6A38FB-C624-03C6-E927-9E2C1FA6C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E32D071-48F3-7B79-0A1B-6362B401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BEC618F-2D0A-4287-7F06-40CF15B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921822-104A-803D-BF0F-183D7236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7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03B03-6D64-C0CB-9534-DD3CEFB9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DA3524-4968-50EE-AD7C-CA3834D2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72153D3-A502-77B0-6837-9218E962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A4D2BD-8597-28EF-7979-B60211EC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24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FE86BE4-DD23-D857-D23B-312AFD06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E299903-D9F2-1CA1-C5E1-1D2D314C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AD9869-FCD3-B440-DAC1-B973745C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80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4C8C0-D585-C541-59B2-288441DB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299BA6-B25C-E69C-1E9E-808E3AA7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2A859D-4B8C-C289-8466-36FEBD4D8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601D03-2FC7-E26E-CF54-D6B25F78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5C3D801-45FD-8C1A-BC8B-4BBBAF3A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867D36-C8C7-11CB-0F8B-4EB02554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95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5CB60F-7CE8-6E84-FF2B-4796CC08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839F58F-29C8-B10B-AC6B-286D1D43B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22D152-00E5-DB80-40EF-F3B0DB16B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908E0F-72B3-9560-F114-2EE045CF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5740EC-BC16-4D78-E0CC-374A76DB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989C0B-A9EC-CA3A-8F67-3FEE40BC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5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23750E7-6E20-0544-FA6B-832961AE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6CAA86-26DF-2449-0B17-C5B9ED20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F7A5D4-C564-460A-195C-E55CC1CEB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854D-A424-4F05-9E15-4F9A5DE9D4DE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228CBA-6608-9002-3A5A-8A084204E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4F9665-F140-E166-741F-0FCDA9EDB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83A6-65CE-4D6D-BD76-D5930C7F7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0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450BB7-D7C3-92AD-5231-0A31E8B0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6" y="30468"/>
            <a:ext cx="2272304" cy="22545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3BBD13-0ED9-3A0E-7341-58515393B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730" y="1445775"/>
            <a:ext cx="5877340" cy="3342435"/>
          </a:xfrm>
        </p:spPr>
        <p:txBody>
          <a:bodyPr anchor="ctr">
            <a:normAutofit/>
          </a:bodyPr>
          <a:lstStyle/>
          <a:p>
            <a:pPr algn="l"/>
            <a:r>
              <a:rPr lang="fi-FI" dirty="0">
                <a:solidFill>
                  <a:srgbClr val="FFFFFF"/>
                </a:solidFill>
              </a:rPr>
              <a:t>Valmius 2025- hanke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1A6B84-CDFF-B0FB-2940-3D4F8263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190" y="5304275"/>
            <a:ext cx="5029879" cy="1001109"/>
          </a:xfrm>
        </p:spPr>
        <p:txBody>
          <a:bodyPr anchor="t">
            <a:normAutofit/>
          </a:bodyPr>
          <a:lstStyle/>
          <a:p>
            <a:pPr algn="l"/>
            <a:r>
              <a:rPr lang="fi-FI" sz="2800" dirty="0"/>
              <a:t>Markku Vänttinen</a:t>
            </a:r>
          </a:p>
          <a:p>
            <a:pPr algn="l"/>
            <a:r>
              <a:rPr lang="fi-FI" sz="2800" dirty="0"/>
              <a:t>18.11.2023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A8C709F-6340-EE9D-35CA-23994C06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3313908"/>
            <a:ext cx="1912052" cy="188221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B9E9140-2856-032A-B15A-0548B3FCC488}"/>
              </a:ext>
            </a:extLst>
          </p:cNvPr>
          <p:cNvSpPr txBox="1"/>
          <p:nvPr/>
        </p:nvSpPr>
        <p:spPr>
          <a:xfrm>
            <a:off x="426720" y="5455920"/>
            <a:ext cx="3498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Suur-Savon Reserviläispiiri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7449C7-DFD1-E816-4D30-64E71BE035FF}"/>
              </a:ext>
            </a:extLst>
          </p:cNvPr>
          <p:cNvSpPr txBox="1"/>
          <p:nvPr/>
        </p:nvSpPr>
        <p:spPr>
          <a:xfrm>
            <a:off x="382024" y="2346960"/>
            <a:ext cx="3758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/>
              <a:t>Suur-Savon Reserviupseeripiiri </a:t>
            </a:r>
            <a:r>
              <a:rPr lang="fi-FI" sz="3200" dirty="0"/>
              <a:t>ry </a:t>
            </a:r>
          </a:p>
        </p:txBody>
      </p:sp>
    </p:spTree>
    <p:extLst>
      <p:ext uri="{BB962C8B-B14F-4D97-AF65-F5344CB8AC3E}">
        <p14:creationId xmlns:p14="http://schemas.microsoft.com/office/powerpoint/2010/main" val="181515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Hankkeen tehtävät ja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endParaRPr lang="fi-FI" sz="13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  <p:pic>
        <p:nvPicPr>
          <p:cNvPr id="4" name="Kuva 3" descr="Kuva, joka sisältää kohteen ajoneuvo, ilma-alukset, Pienoismalli, lentokone">
            <a:extLst>
              <a:ext uri="{FF2B5EF4-FFF2-40B4-BE49-F238E27FC236}">
                <a16:creationId xmlns:a16="http://schemas.microsoft.com/office/drawing/2014/main" id="{61CD7B8B-E8E7-2C4C-BF78-6C788212D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0" y="3053578"/>
            <a:ext cx="3816652" cy="3524917"/>
          </a:xfrm>
          <a:prstGeom prst="rect">
            <a:avLst/>
          </a:prstGeom>
          <a:noFill/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DAD3C35-19F2-7B71-DD7B-0709C1A94316}"/>
              </a:ext>
            </a:extLst>
          </p:cNvPr>
          <p:cNvSpPr txBox="1"/>
          <p:nvPr/>
        </p:nvSpPr>
        <p:spPr>
          <a:xfrm>
            <a:off x="4564183" y="2542752"/>
            <a:ext cx="7049198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</a:pPr>
            <a:r>
              <a:rPr lang="fi-FI" sz="2400" dirty="0"/>
              <a:t>Tehtävänä on auttaa ja tukea viranomaisia (puolustusvoimat, palo- pelastustoimi ja poliisi) häiriötilanteissa ja poikkeusoloissa alistettuna tehtävästä vastaavalle ja sitä johtavalle viranomaiselle.</a:t>
            </a:r>
          </a:p>
          <a:p>
            <a: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</a:pPr>
            <a:r>
              <a:rPr lang="fi-FI" sz="2400" dirty="0"/>
              <a:t>Tehtäviä varten rekrytoidaan ja koulutetaan toiminnasta kiinnostuneita henkilöitä Suur-Savon Reserviupseeri- ja Reserviläispiirien alueella Etelä-Savossa.</a:t>
            </a:r>
          </a:p>
          <a:p>
            <a: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</a:pPr>
            <a:r>
              <a:rPr lang="fi-FI" sz="2400" dirty="0"/>
              <a:t>Kolme identtistä kalustoa materiaaleineen hankitaan Mikkelin, Pieksämäen ja Savonlinnan seutukunnille.</a:t>
            </a:r>
          </a:p>
        </p:txBody>
      </p:sp>
    </p:spTree>
    <p:extLst>
      <p:ext uri="{BB962C8B-B14F-4D97-AF65-F5344CB8AC3E}">
        <p14:creationId xmlns:p14="http://schemas.microsoft.com/office/powerpoint/2010/main" val="256911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27" y="742925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Valmius 2025-hanke pähkinänkuoressa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543175"/>
            <a:ext cx="3318619" cy="184698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D096F24-ED2F-6EC9-67BA-3AA62E05999D}"/>
              </a:ext>
            </a:extLst>
          </p:cNvPr>
          <p:cNvSpPr txBox="1"/>
          <p:nvPr/>
        </p:nvSpPr>
        <p:spPr>
          <a:xfrm>
            <a:off x="1236010" y="2167759"/>
            <a:ext cx="102349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Tavoitteena on löytää kokeneille Suur-Savon reservipiirien jäsenille mielekkäitä häiriö- ja poikkeusolojen tehtäviä, kouluttaa reservipiirien jäsenistöä varautumisessa sekä valmistautua tarjoamaan viranomaisille tukea häiriö- ja poikkeustilanteissa. </a:t>
            </a:r>
          </a:p>
          <a:p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Hanke keskittyy varautumisen ja valmiuden kehittämiseen siviiliviranomaisten tukemiseksi yhteiskunnan poikkeusoloissa (valmiuslaki). 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Tehtävät toteutetaan perustetuilla valmiusjoukkueilla (1+20) ja suojayksiköllä (1+4)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Mikkelin , Pieksämäen  ja Savonlinnan  avainhenkilöt on valittu , hankkeeseen on ilmoittautunut 22 henkilöä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Lehdistö julkaisi tiedotteen asiasta  Suur-Savon alueella kesäkuussa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</a:rPr>
              <a:t>Leader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-rahoitus päätöksiä odotetaan syksyn aikana,  muuta rahoitusta saatu yli 20000€</a:t>
            </a:r>
          </a:p>
          <a:p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Konsultoitu pääkaupunkiseudun ja Lounais-Suomen reserviläispiirejä vastaavan hankkeen käynnistämisessä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7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Valmius 2025 aktiviteetit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5" y="2490436"/>
            <a:ext cx="5378616" cy="3567173"/>
          </a:xfrm>
        </p:spPr>
        <p:txBody>
          <a:bodyPr anchor="ctr">
            <a:normAutofit/>
          </a:bodyPr>
          <a:lstStyle/>
          <a:p>
            <a:endParaRPr lang="fi-FI" sz="13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DAD3C35-19F2-7B71-DD7B-0709C1A94316}"/>
              </a:ext>
            </a:extLst>
          </p:cNvPr>
          <p:cNvSpPr txBox="1"/>
          <p:nvPr/>
        </p:nvSpPr>
        <p:spPr>
          <a:xfrm>
            <a:off x="1380812" y="2459504"/>
            <a:ext cx="58397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dirty="0"/>
              <a:t>- Hankkeen rahoitus</a:t>
            </a:r>
          </a:p>
          <a:p>
            <a:r>
              <a:rPr lang="fi-FI" sz="3600" dirty="0"/>
              <a:t>- Tehtävien kohdentaminen</a:t>
            </a:r>
          </a:p>
          <a:p>
            <a:r>
              <a:rPr lang="fi-FI" sz="3600" dirty="0"/>
              <a:t>- Koulutus 1Q ja 2Q 2024</a:t>
            </a:r>
          </a:p>
          <a:p>
            <a:r>
              <a:rPr lang="fi-FI" sz="3600" dirty="0"/>
              <a:t>- Tiedotus</a:t>
            </a:r>
          </a:p>
          <a:p>
            <a:r>
              <a:rPr lang="fi-FI" sz="3600" dirty="0"/>
              <a:t>- Harjoitukset</a:t>
            </a:r>
          </a:p>
        </p:txBody>
      </p:sp>
      <p:pic>
        <p:nvPicPr>
          <p:cNvPr id="11" name="Kuva 10" descr="Kuva, joka sisältää kohteen tietokoneen näyttö, PC, Tulostin, tietokone&#10;&#10;Kuvaus luotu automaattisesti">
            <a:extLst>
              <a:ext uri="{FF2B5EF4-FFF2-40B4-BE49-F238E27FC236}">
                <a16:creationId xmlns:a16="http://schemas.microsoft.com/office/drawing/2014/main" id="{D10C27EC-64F3-589D-C9C4-071065121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60" y="2222054"/>
            <a:ext cx="2493030" cy="2683101"/>
          </a:xfrm>
          <a:prstGeom prst="rect">
            <a:avLst/>
          </a:prstGeom>
        </p:spPr>
      </p:pic>
      <p:pic>
        <p:nvPicPr>
          <p:cNvPr id="13" name="Kuva 12" descr="Kuva, joka sisältää kohteen lelu, animaatio&#10;&#10;Kuvaus luotu automaattisesti">
            <a:extLst>
              <a:ext uri="{FF2B5EF4-FFF2-40B4-BE49-F238E27FC236}">
                <a16:creationId xmlns:a16="http://schemas.microsoft.com/office/drawing/2014/main" id="{EB9167A6-3206-2260-C6B3-B4C59D84E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2969" y="2648283"/>
            <a:ext cx="1257907" cy="1893781"/>
          </a:xfrm>
          <a:prstGeom prst="rect">
            <a:avLst/>
          </a:prstGeom>
        </p:spPr>
      </p:pic>
      <p:pic>
        <p:nvPicPr>
          <p:cNvPr id="17" name="Kuva 16" descr="Kuva, joka sisältää kohteen lelu, animaatio&#10;&#10;Kuvaus luotu automaattisesti">
            <a:extLst>
              <a:ext uri="{FF2B5EF4-FFF2-40B4-BE49-F238E27FC236}">
                <a16:creationId xmlns:a16="http://schemas.microsoft.com/office/drawing/2014/main" id="{F59FEC23-737B-2D20-4FA2-A702F1355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81" y="3610639"/>
            <a:ext cx="1662577" cy="1950872"/>
          </a:xfrm>
          <a:prstGeom prst="rect">
            <a:avLst/>
          </a:prstGeom>
        </p:spPr>
      </p:pic>
      <p:pic>
        <p:nvPicPr>
          <p:cNvPr id="19" name="Kuva 18" descr="Kuva, joka sisältää kohteen nukke, lelu, univormu&#10;&#10;Kuvaus luotu automaattisesti">
            <a:extLst>
              <a:ext uri="{FF2B5EF4-FFF2-40B4-BE49-F238E27FC236}">
                <a16:creationId xmlns:a16="http://schemas.microsoft.com/office/drawing/2014/main" id="{3BE4FBB1-E5EC-B1A3-1A19-A808F3905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9959" y="4405898"/>
            <a:ext cx="1329145" cy="2370211"/>
          </a:xfrm>
          <a:prstGeom prst="rect">
            <a:avLst/>
          </a:prstGeom>
        </p:spPr>
      </p:pic>
      <p:pic>
        <p:nvPicPr>
          <p:cNvPr id="20" name="Kuva 19" descr="Kuva, joka sisältää kohteen nukke, lelu, univormu&#10;&#10;Kuvaus luotu automaattisesti">
            <a:extLst>
              <a:ext uri="{FF2B5EF4-FFF2-40B4-BE49-F238E27FC236}">
                <a16:creationId xmlns:a16="http://schemas.microsoft.com/office/drawing/2014/main" id="{50EBF4D9-3050-2981-E8B6-FCA2AA5BE0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2510" y="4046210"/>
            <a:ext cx="1329145" cy="2370212"/>
          </a:xfrm>
          <a:prstGeom prst="rect">
            <a:avLst/>
          </a:prstGeom>
        </p:spPr>
      </p:pic>
      <p:pic>
        <p:nvPicPr>
          <p:cNvPr id="21" name="Kuva 20" descr="Kuva, joka sisältää kohteen nukke, lelu, univormu&#10;&#10;Kuvaus luotu automaattisesti">
            <a:extLst>
              <a:ext uri="{FF2B5EF4-FFF2-40B4-BE49-F238E27FC236}">
                <a16:creationId xmlns:a16="http://schemas.microsoft.com/office/drawing/2014/main" id="{6DD8ACEF-82D0-6BAA-9068-7737D561AB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4111" y="3220793"/>
            <a:ext cx="1329145" cy="2370211"/>
          </a:xfrm>
          <a:prstGeom prst="rect">
            <a:avLst/>
          </a:prstGeom>
        </p:spPr>
      </p:pic>
      <p:pic>
        <p:nvPicPr>
          <p:cNvPr id="22" name="Kuva 21" descr="Kuva, joka sisältää kohteen animaatio, lelu, taide&#10;&#10;Kuvaus luotu automaattisesti">
            <a:extLst>
              <a:ext uri="{FF2B5EF4-FFF2-40B4-BE49-F238E27FC236}">
                <a16:creationId xmlns:a16="http://schemas.microsoft.com/office/drawing/2014/main" id="{91A5776B-5983-8CEF-0E01-94E2F20F0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43" y="4168064"/>
            <a:ext cx="1231538" cy="22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Valmius 2025-hanke tahtotila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543175"/>
            <a:ext cx="3318619" cy="184698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  <p:pic>
        <p:nvPicPr>
          <p:cNvPr id="4" name="Picture 2" descr="Näytä lähdekuva">
            <a:extLst>
              <a:ext uri="{FF2B5EF4-FFF2-40B4-BE49-F238E27FC236}">
                <a16:creationId xmlns:a16="http://schemas.microsoft.com/office/drawing/2014/main" id="{A3DBC0B4-DF90-4C1E-0DEF-7A35133C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70" y="2471056"/>
            <a:ext cx="5345821" cy="42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4C958F3-2AD0-EE79-BBF5-EF930F6CD0A3}"/>
              </a:ext>
            </a:extLst>
          </p:cNvPr>
          <p:cNvSpPr txBox="1"/>
          <p:nvPr/>
        </p:nvSpPr>
        <p:spPr>
          <a:xfrm>
            <a:off x="1367624" y="2672080"/>
            <a:ext cx="4728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2400" dirty="0"/>
              <a:t>Kullakin seutukunnalla vähintään kaksi hankkeeseen sitoutunutta henkilöä</a:t>
            </a:r>
          </a:p>
          <a:p>
            <a:pPr marL="342900" indent="-342900">
              <a:buAutoNum type="arabicPeriod"/>
            </a:pPr>
            <a:r>
              <a:rPr lang="fi-FI" sz="2400" dirty="0"/>
              <a:t>Seutukuntakohtainen yhteinen harjoitus 2Q 2024</a:t>
            </a:r>
          </a:p>
          <a:p>
            <a:pPr marL="342900" indent="-342900">
              <a:buAutoNum type="arabicPeriod"/>
            </a:pPr>
            <a:r>
              <a:rPr lang="fi-FI" sz="2400" dirty="0"/>
              <a:t>Osallistuminen kotiseutuharjoitukseen vko35/2024</a:t>
            </a:r>
          </a:p>
          <a:p>
            <a:pPr marL="342900" indent="-342900">
              <a:buAutoNum type="arabicPeriod"/>
            </a:pPr>
            <a:r>
              <a:rPr lang="fi-FI" sz="2400" dirty="0"/>
              <a:t>Osallistuminen </a:t>
            </a:r>
            <a:r>
              <a:rPr lang="fi-FI" sz="2400" dirty="0" err="1"/>
              <a:t>PaPu</a:t>
            </a:r>
            <a:r>
              <a:rPr lang="fi-FI" sz="2400" dirty="0"/>
              <a:t> harjoitukseen vko36/2024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84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27" y="742925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Valmius 2025 hankekalusto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543175"/>
            <a:ext cx="3318619" cy="184698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D096F24-ED2F-6EC9-67BA-3AA62E05999D}"/>
              </a:ext>
            </a:extLst>
          </p:cNvPr>
          <p:cNvSpPr txBox="1"/>
          <p:nvPr/>
        </p:nvSpPr>
        <p:spPr>
          <a:xfrm>
            <a:off x="3423920" y="2378075"/>
            <a:ext cx="80469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Hankkeen yksiköt varustautuvat aina tehtävän mukaisella varustuksella ja ovat pääosin omavaraisia.</a:t>
            </a:r>
          </a:p>
          <a:p>
            <a:endParaRPr lang="fi-FI" sz="2400" dirty="0"/>
          </a:p>
          <a:p>
            <a:r>
              <a:rPr lang="fi-FI" sz="2400" dirty="0"/>
              <a:t>Kalusto koostuu käyttötarkoituksen mukaisista majoitusvarusteista, huoltokalustosta ja</a:t>
            </a:r>
          </a:p>
          <a:p>
            <a:r>
              <a:rPr lang="fi-FI" sz="2400" dirty="0"/>
              <a:t>viestintävälineistä sekä sähköntuottolaitteista.</a:t>
            </a:r>
          </a:p>
        </p:txBody>
      </p:sp>
      <p:pic>
        <p:nvPicPr>
          <p:cNvPr id="4" name="Kuva 3" descr="Kuva, joka sisältää kohteen teltta, Pressu, jurtta, retkeily&#10;&#10;Kuvaus luotu automaattisesti">
            <a:extLst>
              <a:ext uri="{FF2B5EF4-FFF2-40B4-BE49-F238E27FC236}">
                <a16:creationId xmlns:a16="http://schemas.microsoft.com/office/drawing/2014/main" id="{4D9EB8BD-AE1A-02B3-76F4-06BC14B06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 r="-1" b="-1"/>
          <a:stretch/>
        </p:blipFill>
        <p:spPr>
          <a:xfrm>
            <a:off x="-424656" y="2493727"/>
            <a:ext cx="4484559" cy="1960307"/>
          </a:xfrm>
          <a:prstGeom prst="rect">
            <a:avLst/>
          </a:prstGeom>
        </p:spPr>
      </p:pic>
      <p:pic>
        <p:nvPicPr>
          <p:cNvPr id="9" name="Kuva 8" descr="Kuva, joka sisältää kohteen laite, generaattori, moottori, kone&#10;&#10;Kuvaus luotu automaattisesti">
            <a:extLst>
              <a:ext uri="{FF2B5EF4-FFF2-40B4-BE49-F238E27FC236}">
                <a16:creationId xmlns:a16="http://schemas.microsoft.com/office/drawing/2014/main" id="{0CE2D985-BDD4-4D54-332C-C458AF2C92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1" y="3780163"/>
            <a:ext cx="1821380" cy="1656868"/>
          </a:xfrm>
          <a:prstGeom prst="rect">
            <a:avLst/>
          </a:prstGeom>
        </p:spPr>
      </p:pic>
      <p:pic>
        <p:nvPicPr>
          <p:cNvPr id="11" name="Kuva 10" descr="Kuva, joka sisältää kohteen asuste, Matkatavarat ja laukut, Käsimatkatavarat, matkatavarat&#10;&#10;Kuvaus luotu automaattisesti">
            <a:extLst>
              <a:ext uri="{FF2B5EF4-FFF2-40B4-BE49-F238E27FC236}">
                <a16:creationId xmlns:a16="http://schemas.microsoft.com/office/drawing/2014/main" id="{654F444C-722E-E309-EF95-AB67AF817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94" y="3962786"/>
            <a:ext cx="1416226" cy="1416226"/>
          </a:xfrm>
          <a:prstGeom prst="rect">
            <a:avLst/>
          </a:prstGeom>
        </p:spPr>
      </p:pic>
      <p:pic>
        <p:nvPicPr>
          <p:cNvPr id="13" name="Kuva 12" descr="Kuva, joka sisältää kohteen työkalu, puusepän työkalut&#10;&#10;Kuvaus luotu automaattisesti">
            <a:extLst>
              <a:ext uri="{FF2B5EF4-FFF2-40B4-BE49-F238E27FC236}">
                <a16:creationId xmlns:a16="http://schemas.microsoft.com/office/drawing/2014/main" id="{F3CD4A1F-2467-03AC-0D64-B02FE42097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32" y="4656064"/>
            <a:ext cx="3246106" cy="2434580"/>
          </a:xfrm>
          <a:prstGeom prst="rect">
            <a:avLst/>
          </a:prstGeom>
        </p:spPr>
      </p:pic>
      <p:pic>
        <p:nvPicPr>
          <p:cNvPr id="15" name="Kuva 14" descr="Kuva, joka sisältää kohteen pullo, sylinteri, kontti, tölkki&#10;&#10;Kuvaus luotu automaattisesti">
            <a:extLst>
              <a:ext uri="{FF2B5EF4-FFF2-40B4-BE49-F238E27FC236}">
                <a16:creationId xmlns:a16="http://schemas.microsoft.com/office/drawing/2014/main" id="{EF1A10D6-C1C6-A9E2-C880-6649CEE53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9" y="5227179"/>
            <a:ext cx="962034" cy="1659692"/>
          </a:xfrm>
          <a:prstGeom prst="rect">
            <a:avLst/>
          </a:prstGeom>
        </p:spPr>
      </p:pic>
      <p:pic>
        <p:nvPicPr>
          <p:cNvPr id="17" name="Kuva 16" descr="Kuva, joka sisältää kohteen lelu, animaatio, figuriini&#10;&#10;Kuvaus luotu automaattisesti">
            <a:extLst>
              <a:ext uri="{FF2B5EF4-FFF2-40B4-BE49-F238E27FC236}">
                <a16:creationId xmlns:a16="http://schemas.microsoft.com/office/drawing/2014/main" id="{2F7F01F1-A9DF-3EDC-CBC1-A8A27DDA3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77" y="3191530"/>
            <a:ext cx="2134248" cy="2947016"/>
          </a:xfrm>
          <a:prstGeom prst="rect">
            <a:avLst/>
          </a:prstGeom>
        </p:spPr>
      </p:pic>
      <p:pic>
        <p:nvPicPr>
          <p:cNvPr id="19" name="Kuva 18" descr="Kuva, joka sisältää kohteen työkalu, sähkösaha, Sähkötyökalu&#10;&#10;Kuvaus luotu automaattisesti">
            <a:extLst>
              <a:ext uri="{FF2B5EF4-FFF2-40B4-BE49-F238E27FC236}">
                <a16:creationId xmlns:a16="http://schemas.microsoft.com/office/drawing/2014/main" id="{2B9FA2DB-6E54-4D8B-0EED-350B07B3DE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43" y="4875897"/>
            <a:ext cx="2712954" cy="1268313"/>
          </a:xfrm>
          <a:prstGeom prst="rect">
            <a:avLst/>
          </a:prstGeom>
        </p:spPr>
      </p:pic>
      <p:pic>
        <p:nvPicPr>
          <p:cNvPr id="20" name="Kuva 19" descr="Kuva, joka sisältää kohteen kirves, työkalu&#10;&#10;Kuvaus luotu automaattisesti">
            <a:extLst>
              <a:ext uri="{FF2B5EF4-FFF2-40B4-BE49-F238E27FC236}">
                <a16:creationId xmlns:a16="http://schemas.microsoft.com/office/drawing/2014/main" id="{BDEA83BB-02C3-FDA3-AB04-FA7EA0EA39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00" y="4909517"/>
            <a:ext cx="1404507" cy="1404507"/>
          </a:xfrm>
          <a:prstGeom prst="rect">
            <a:avLst/>
          </a:prstGeom>
        </p:spPr>
      </p:pic>
      <p:pic>
        <p:nvPicPr>
          <p:cNvPr id="22" name="Kuva 21" descr="Kuva, joka sisältää kohteen lapio, työkalu&#10;&#10;Kuvaus luotu automaattisesti">
            <a:extLst>
              <a:ext uri="{FF2B5EF4-FFF2-40B4-BE49-F238E27FC236}">
                <a16:creationId xmlns:a16="http://schemas.microsoft.com/office/drawing/2014/main" id="{B65DF997-C6FD-E663-C6F8-6C0FA1DE6E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5256">
            <a:off x="7746318" y="5144207"/>
            <a:ext cx="1253296" cy="12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Valmius 2025  koordinointiryhmä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543175"/>
            <a:ext cx="3318619" cy="184698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Pieksämäen alueella:</a:t>
            </a:r>
            <a:r>
              <a:rPr kumimoji="0" lang="fi-FI" sz="1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Rauno </a:t>
            </a:r>
            <a:r>
              <a:rPr kumimoji="0" lang="fi-FI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Weide</a:t>
            </a:r>
            <a:endParaRPr kumimoji="0" lang="fi-FI" sz="24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Pentti Tanskanen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650A490-1C57-E69E-2A5E-47F34C84646C}"/>
              </a:ext>
            </a:extLst>
          </p:cNvPr>
          <p:cNvSpPr txBox="1"/>
          <p:nvPr/>
        </p:nvSpPr>
        <p:spPr>
          <a:xfrm>
            <a:off x="8371840" y="2391093"/>
            <a:ext cx="3318620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Mikkelin alueella: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Hannu Penttilä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Petri Hänninen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87E7360-79E3-FB3D-FD1F-4FBC41DF85B2}"/>
              </a:ext>
            </a:extLst>
          </p:cNvPr>
          <p:cNvSpPr txBox="1"/>
          <p:nvPr/>
        </p:nvSpPr>
        <p:spPr>
          <a:xfrm>
            <a:off x="4439920" y="4568265"/>
            <a:ext cx="4511040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Valmius 2025 Hanke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Markku Vänttinen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Heikki Pulkkinen</a:t>
            </a:r>
            <a:endParaRPr lang="fi-FI" sz="24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9CFEDD-3B25-D054-8CD1-6A64892D053B}"/>
              </a:ext>
            </a:extLst>
          </p:cNvPr>
          <p:cNvSpPr txBox="1"/>
          <p:nvPr/>
        </p:nvSpPr>
        <p:spPr>
          <a:xfrm>
            <a:off x="4561839" y="2405589"/>
            <a:ext cx="5354321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Savonlinnan alueella: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Jouko Seppänen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Pertti Kallio</a:t>
            </a:r>
          </a:p>
        </p:txBody>
      </p:sp>
    </p:spTree>
    <p:extLst>
      <p:ext uri="{BB962C8B-B14F-4D97-AF65-F5344CB8AC3E}">
        <p14:creationId xmlns:p14="http://schemas.microsoft.com/office/powerpoint/2010/main" val="232710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D66A74-E535-9A70-8341-43CD8F8A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Valmius 2025  -hanketta </a:t>
            </a:r>
            <a:r>
              <a:rPr lang="fi-FI" sz="4000" dirty="0" err="1">
                <a:solidFill>
                  <a:srgbClr val="FFFFFF"/>
                </a:solidFill>
              </a:rPr>
              <a:t>tukeet</a:t>
            </a:r>
            <a:endParaRPr lang="fi-FI" sz="40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ED9887-AF5B-B6AC-8E2B-5C6AE52C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4165600"/>
            <a:ext cx="8843176" cy="224560"/>
          </a:xfrm>
        </p:spPr>
        <p:txBody>
          <a:bodyPr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i-FI" sz="16000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LähiTapiola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i-FI" sz="16000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Osuuskauppa Suur-Savo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0" b="0" i="0" u="sng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Riitek</a:t>
            </a:r>
            <a:r>
              <a:rPr kumimoji="0" lang="fi-FI" sz="160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Oy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JP-Set Oy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i-FI" sz="16000" u="sng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Savox</a:t>
            </a:r>
            <a:r>
              <a:rPr lang="fi-FI" sz="16000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0" u="sng" kern="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  <a:r>
              <a:rPr lang="fi-FI" sz="16000" u="sng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Oy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0201A6-C679-2A52-0862-4AA68392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92" y="202042"/>
            <a:ext cx="671332" cy="68869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92F939-C479-59E4-7272-DBF2140C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20" y="155744"/>
            <a:ext cx="740780" cy="7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4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278</Words>
  <Application>Microsoft Office PowerPoint</Application>
  <PresentationFormat>Laajakuva</PresentationFormat>
  <Paragraphs>59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Valmius 2025- hanke</vt:lpstr>
      <vt:lpstr>Hankkeen tehtävät ja tavoitteet</vt:lpstr>
      <vt:lpstr>Valmius 2025-hanke pähkinänkuoressa</vt:lpstr>
      <vt:lpstr>Valmius 2025 aktiviteetit 2024</vt:lpstr>
      <vt:lpstr>Valmius 2025-hanke tahtotila</vt:lpstr>
      <vt:lpstr>Valmius 2025 hankekalusto</vt:lpstr>
      <vt:lpstr>Valmius 2025  koordinointiryhmä</vt:lpstr>
      <vt:lpstr>Valmius 2025  -hanketta tukeet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Markku Vänttinen</dc:creator>
  <cp:lastModifiedBy>Harri Skopa</cp:lastModifiedBy>
  <cp:revision>38</cp:revision>
  <dcterms:created xsi:type="dcterms:W3CDTF">2022-11-28T07:37:12Z</dcterms:created>
  <dcterms:modified xsi:type="dcterms:W3CDTF">2023-11-09T17:08:32Z</dcterms:modified>
</cp:coreProperties>
</file>